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14" r:id="rId1"/>
  </p:sldMasterIdLst>
  <p:notesMasterIdLst>
    <p:notesMasterId r:id="rId42"/>
  </p:notesMasterIdLst>
  <p:handoutMasterIdLst>
    <p:handoutMasterId r:id="rId43"/>
  </p:handoutMasterIdLst>
  <p:sldIdLst>
    <p:sldId id="256" r:id="rId2"/>
    <p:sldId id="261" r:id="rId3"/>
    <p:sldId id="266" r:id="rId4"/>
    <p:sldId id="268" r:id="rId5"/>
    <p:sldId id="300" r:id="rId6"/>
    <p:sldId id="265" r:id="rId7"/>
    <p:sldId id="263" r:id="rId8"/>
    <p:sldId id="270" r:id="rId9"/>
    <p:sldId id="267" r:id="rId10"/>
    <p:sldId id="271" r:id="rId11"/>
    <p:sldId id="301" r:id="rId12"/>
    <p:sldId id="275" r:id="rId13"/>
    <p:sldId id="262" r:id="rId14"/>
    <p:sldId id="295" r:id="rId15"/>
    <p:sldId id="274" r:id="rId16"/>
    <p:sldId id="264" r:id="rId17"/>
    <p:sldId id="281" r:id="rId18"/>
    <p:sldId id="297" r:id="rId19"/>
    <p:sldId id="276" r:id="rId20"/>
    <p:sldId id="280" r:id="rId21"/>
    <p:sldId id="284" r:id="rId22"/>
    <p:sldId id="282" r:id="rId23"/>
    <p:sldId id="296" r:id="rId24"/>
    <p:sldId id="283" r:id="rId25"/>
    <p:sldId id="299" r:id="rId26"/>
    <p:sldId id="285" r:id="rId27"/>
    <p:sldId id="286" r:id="rId28"/>
    <p:sldId id="290" r:id="rId29"/>
    <p:sldId id="288" r:id="rId30"/>
    <p:sldId id="292" r:id="rId31"/>
    <p:sldId id="289" r:id="rId32"/>
    <p:sldId id="302" r:id="rId33"/>
    <p:sldId id="291" r:id="rId34"/>
    <p:sldId id="298" r:id="rId35"/>
    <p:sldId id="260" r:id="rId36"/>
    <p:sldId id="293" r:id="rId37"/>
    <p:sldId id="287" r:id="rId38"/>
    <p:sldId id="294" r:id="rId39"/>
    <p:sldId id="279" r:id="rId40"/>
    <p:sldId id="259" r:id="rId41"/>
  </p:sldIdLst>
  <p:sldSz cx="121793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hiddenSlides="1"/>
  <p:clrMru>
    <a:srgbClr val="3AC62F"/>
    <a:srgbClr val="064B7C"/>
    <a:srgbClr val="1B97D1"/>
    <a:srgbClr val="494949"/>
    <a:srgbClr val="686868"/>
    <a:srgbClr val="969696"/>
    <a:srgbClr val="CACACA"/>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776" autoAdjust="0"/>
    <p:restoredTop sz="70525" autoAdjust="0"/>
  </p:normalViewPr>
  <p:slideViewPr>
    <p:cSldViewPr snapToGrid="0" snapToObjects="1">
      <p:cViewPr>
        <p:scale>
          <a:sx n="68" d="100"/>
          <a:sy n="68" d="100"/>
        </p:scale>
        <p:origin x="-1800" y="-288"/>
      </p:cViewPr>
      <p:guideLst>
        <p:guide orient="horz" pos="882"/>
        <p:guide pos="6112"/>
      </p:guideLst>
    </p:cSldViewPr>
  </p:slideViewPr>
  <p:outlineViewPr>
    <p:cViewPr>
      <p:scale>
        <a:sx n="33" d="100"/>
        <a:sy n="33" d="100"/>
      </p:scale>
      <p:origin x="0" y="4704"/>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viewProps" Target="viewProps.xml"/><Relationship Id="rId47" Type="http://schemas.openxmlformats.org/officeDocument/2006/relationships/theme" Target="theme/theme1.xml"/><Relationship Id="rId48"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notesMaster" Target="notesMasters/notesMaster1.xml"/><Relationship Id="rId43" Type="http://schemas.openxmlformats.org/officeDocument/2006/relationships/handoutMaster" Target="handoutMasters/handoutMaster1.xml"/><Relationship Id="rId44" Type="http://schemas.openxmlformats.org/officeDocument/2006/relationships/printerSettings" Target="printerSettings/printerSettings1.bin"/><Relationship Id="rId45"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B72A81F-78C7-E440-9079-2EB66B8AC635}" type="datetimeFigureOut">
              <a:rPr lang="en-US" smtClean="0">
                <a:latin typeface="Arial"/>
              </a:rPr>
              <a:t>11/11/13</a:t>
            </a:fld>
            <a:endParaRPr lang="en-US" dirty="0">
              <a:latin typeface="Arial"/>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latin typeface="Arial"/>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933513AF-E49A-4440-8C95-B32979C7EF27}" type="slidenum">
              <a:rPr lang="en-US" smtClean="0">
                <a:latin typeface="Arial"/>
              </a:rPr>
              <a:t>‹#›</a:t>
            </a:fld>
            <a:endParaRPr lang="en-US" dirty="0">
              <a:latin typeface="Arial"/>
            </a:endParaRPr>
          </a:p>
        </p:txBody>
      </p:sp>
    </p:spTree>
    <p:extLst>
      <p:ext uri="{BB962C8B-B14F-4D97-AF65-F5344CB8AC3E}">
        <p14:creationId xmlns:p14="http://schemas.microsoft.com/office/powerpoint/2010/main" val="32577313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a:defRPr>
            </a:lvl1pPr>
          </a:lstStyle>
          <a:p>
            <a:fld id="{B6C3568D-0BFB-614F-857F-9A2B6EBEEF77}" type="datetimeFigureOut">
              <a:rPr lang="en-US" smtClean="0"/>
              <a:pPr/>
              <a:t>11/11/13</a:t>
            </a:fld>
            <a:endParaRPr lang="en-US" dirty="0"/>
          </a:p>
        </p:txBody>
      </p:sp>
      <p:sp>
        <p:nvSpPr>
          <p:cNvPr id="4" name="Slide Image Placeholder 3"/>
          <p:cNvSpPr>
            <a:spLocks noGrp="1" noRot="1" noChangeAspect="1"/>
          </p:cNvSpPr>
          <p:nvPr>
            <p:ph type="sldImg" idx="2"/>
          </p:nvPr>
        </p:nvSpPr>
        <p:spPr>
          <a:xfrm>
            <a:off x="384175" y="685800"/>
            <a:ext cx="608965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Arial"/>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Arial"/>
              </a:defRPr>
            </a:lvl1pPr>
          </a:lstStyle>
          <a:p>
            <a:fld id="{3528E766-D65B-A946-AB93-E463F7094F33}" type="slidenum">
              <a:rPr lang="en-US" smtClean="0"/>
              <a:pPr/>
              <a:t>‹#›</a:t>
            </a:fld>
            <a:endParaRPr lang="en-US" dirty="0"/>
          </a:p>
        </p:txBody>
      </p:sp>
    </p:spTree>
    <p:extLst>
      <p:ext uri="{BB962C8B-B14F-4D97-AF65-F5344CB8AC3E}">
        <p14:creationId xmlns:p14="http://schemas.microsoft.com/office/powerpoint/2010/main" val="3811027579"/>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Arial"/>
        <a:ea typeface="+mn-ea"/>
        <a:cs typeface="+mn-cs"/>
      </a:defRPr>
    </a:lvl1pPr>
    <a:lvl2pPr marL="457200" algn="l" defTabSz="457200" rtl="0" eaLnBrk="1" latinLnBrk="0" hangingPunct="1">
      <a:defRPr sz="1200" kern="1200">
        <a:solidFill>
          <a:schemeClr val="tx1"/>
        </a:solidFill>
        <a:latin typeface="Arial"/>
        <a:ea typeface="+mn-ea"/>
        <a:cs typeface="+mn-cs"/>
      </a:defRPr>
    </a:lvl2pPr>
    <a:lvl3pPr marL="914400" algn="l" defTabSz="457200" rtl="0" eaLnBrk="1" latinLnBrk="0" hangingPunct="1">
      <a:defRPr sz="1200" kern="1200">
        <a:solidFill>
          <a:schemeClr val="tx1"/>
        </a:solidFill>
        <a:latin typeface="Arial"/>
        <a:ea typeface="+mn-ea"/>
        <a:cs typeface="+mn-cs"/>
      </a:defRPr>
    </a:lvl3pPr>
    <a:lvl4pPr marL="1371600" algn="l" defTabSz="457200" rtl="0" eaLnBrk="1" latinLnBrk="0" hangingPunct="1">
      <a:defRPr sz="1200" kern="1200">
        <a:solidFill>
          <a:schemeClr val="tx1"/>
        </a:solidFill>
        <a:latin typeface="Arial"/>
        <a:ea typeface="+mn-ea"/>
        <a:cs typeface="+mn-cs"/>
      </a:defRPr>
    </a:lvl4pPr>
    <a:lvl5pPr marL="1828800" algn="l" defTabSz="457200" rtl="0" eaLnBrk="1" latinLnBrk="0" hangingPunct="1">
      <a:defRPr sz="1200" kern="1200">
        <a:solidFill>
          <a:schemeClr val="tx1"/>
        </a:solidFill>
        <a:latin typeface="Arial"/>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 APIs exist so that applications that aren't under your control can safely access your service. </a:t>
            </a:r>
          </a:p>
          <a:p>
            <a:r>
              <a:rPr lang="en-US" dirty="0" smtClean="0"/>
              <a:t>C: Those APIs allow the machines</a:t>
            </a:r>
            <a:r>
              <a:rPr lang="en-US" baseline="0" dirty="0" smtClean="0"/>
              <a:t> </a:t>
            </a:r>
            <a:r>
              <a:rPr lang="en-US" dirty="0" smtClean="0"/>
              <a:t>to talk to each other, those applications are written by people—so as soon as your API</a:t>
            </a:r>
            <a:r>
              <a:rPr lang="en-US" baseline="0" dirty="0" smtClean="0"/>
              <a:t> has gone into production, you have an adoption problem</a:t>
            </a:r>
            <a:r>
              <a:rPr lang="en-US" dirty="0" smtClean="0"/>
              <a:t>. </a:t>
            </a:r>
          </a:p>
          <a:p>
            <a:r>
              <a:rPr lang="en-US" dirty="0" smtClean="0"/>
              <a:t>I: Therefore,</a:t>
            </a:r>
            <a:r>
              <a:rPr lang="en-US" baseline="0" dirty="0" smtClean="0"/>
              <a:t> e</a:t>
            </a:r>
            <a:r>
              <a:rPr lang="en-US" dirty="0" smtClean="0"/>
              <a:t>verything you can do to make it easier for people to use your API will</a:t>
            </a:r>
            <a:r>
              <a:rPr lang="en-US" baseline="0" dirty="0" smtClean="0"/>
              <a:t> accelerate </a:t>
            </a:r>
            <a:r>
              <a:rPr lang="en-US" dirty="0" smtClean="0"/>
              <a:t>its adoption. </a:t>
            </a:r>
          </a:p>
          <a:p>
            <a:r>
              <a:rPr lang="en-US" dirty="0" smtClean="0"/>
              <a:t>P: So as you design your API,</a:t>
            </a:r>
            <a:r>
              <a:rPr lang="en-US" baseline="0" dirty="0" smtClean="0"/>
              <a:t> always be mindful about how </a:t>
            </a:r>
            <a:r>
              <a:rPr lang="en-US" dirty="0" smtClean="0"/>
              <a:t>people will approach your API, and find ways to make it easier for them to use it. </a:t>
            </a:r>
          </a:p>
          <a:p>
            <a:r>
              <a:rPr lang="en-US" dirty="0" smtClean="0"/>
              <a:t>A: Let's walk through this together, and think about the different ways in which developer-centered design can help with your adoption problems</a:t>
            </a:r>
          </a:p>
          <a:p>
            <a:endParaRPr lang="en-US" dirty="0" smtClean="0"/>
          </a:p>
          <a:p>
            <a:r>
              <a:rPr lang="en-US" dirty="0" smtClean="0"/>
              <a:t>I love APIs.</a:t>
            </a:r>
          </a:p>
          <a:p>
            <a:r>
              <a:rPr lang="en-US" dirty="0" smtClean="0"/>
              <a:t>(hand up) And I have to ask… who here loves</a:t>
            </a:r>
            <a:r>
              <a:rPr lang="en-US" baseline="0" dirty="0" smtClean="0"/>
              <a:t> APIs?</a:t>
            </a:r>
          </a:p>
          <a:p>
            <a:r>
              <a:rPr lang="en-US" baseline="0" dirty="0" smtClean="0"/>
              <a:t>Because, I have to tell you, you’re at a conference called “I love APIs.” And you’re at an API design talk at that conference. So if you don’t love APIs, you’re in the wrong place. </a:t>
            </a:r>
            <a:r>
              <a:rPr lang="en-US" baseline="0" dirty="0" smtClean="0">
                <a:sym typeface="Wingdings"/>
              </a:rPr>
              <a:t></a:t>
            </a:r>
          </a:p>
          <a:p>
            <a:r>
              <a:rPr lang="en-US" baseline="0" dirty="0" smtClean="0">
                <a:sym typeface="Wingdings"/>
              </a:rPr>
              <a:t>Why do you love APIs?</a:t>
            </a:r>
          </a:p>
          <a:p>
            <a:r>
              <a:rPr lang="en-US" baseline="0" dirty="0" smtClean="0">
                <a:sym typeface="Wingdings"/>
              </a:rPr>
              <a:t>If APIs are addictive, and I’m pretty sure they are, Twitter’s API was my gateway drug. Sure, I’d tried some RSS and some web scraping…</a:t>
            </a:r>
          </a:p>
          <a:p>
            <a:r>
              <a:rPr lang="en-US" baseline="0" dirty="0" smtClean="0">
                <a:sym typeface="Wingdings"/>
              </a:rPr>
              <a:t>Digital </a:t>
            </a:r>
            <a:r>
              <a:rPr lang="en-US" baseline="0" dirty="0" err="1" smtClean="0">
                <a:sym typeface="Wingdings"/>
              </a:rPr>
              <a:t>vs</a:t>
            </a:r>
            <a:r>
              <a:rPr lang="en-US" baseline="0" dirty="0" smtClean="0">
                <a:sym typeface="Wingdings"/>
              </a:rPr>
              <a:t> film cameras. It had to be easy to get at it. Feedback loop. </a:t>
            </a:r>
          </a:p>
        </p:txBody>
      </p:sp>
      <p:sp>
        <p:nvSpPr>
          <p:cNvPr id="4" name="Slide Number Placeholder 3"/>
          <p:cNvSpPr>
            <a:spLocks noGrp="1"/>
          </p:cNvSpPr>
          <p:nvPr>
            <p:ph type="sldNum" sz="quarter" idx="10"/>
          </p:nvPr>
        </p:nvSpPr>
        <p:spPr/>
        <p:txBody>
          <a:bodyPr/>
          <a:lstStyle/>
          <a:p>
            <a:fld id="{3528E766-D65B-A946-AB93-E463F7094F33}" type="slidenum">
              <a:rPr lang="en-US" smtClean="0"/>
              <a:pPr/>
              <a:t>1</a:t>
            </a:fld>
            <a:endParaRPr lang="en-US" dirty="0"/>
          </a:p>
        </p:txBody>
      </p:sp>
    </p:spTree>
    <p:extLst>
      <p:ext uri="{BB962C8B-B14F-4D97-AF65-F5344CB8AC3E}">
        <p14:creationId xmlns:p14="http://schemas.microsoft.com/office/powerpoint/2010/main" val="25481530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Now we’re deep into the dual revolutions of virtualization</a:t>
            </a:r>
            <a:r>
              <a:rPr lang="en-US" baseline="0" dirty="0" smtClean="0"/>
              <a:t> and mobile. They don’t show any signs of slowing down. If technology history is any guide, we should expect 10x growth over the previous generation.</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And what’s coming next? Technologies unlock other </a:t>
            </a:r>
            <a:r>
              <a:rPr lang="en-US" baseline="0" dirty="0" smtClean="0"/>
              <a:t>technologies, just like in the game Civilization where you have to invent the wheel before you can invent a chariot.</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http://</a:t>
            </a:r>
            <a:r>
              <a:rPr lang="en-US" dirty="0" err="1" smtClean="0"/>
              <a:t>www.civfanatics.com</a:t>
            </a:r>
            <a:r>
              <a:rPr lang="en-US" dirty="0" smtClean="0"/>
              <a:t>/images/civ2/poster/civ2chart.jpg</a:t>
            </a:r>
          </a:p>
        </p:txBody>
      </p:sp>
      <p:sp>
        <p:nvSpPr>
          <p:cNvPr id="4" name="Slide Number Placeholder 3"/>
          <p:cNvSpPr>
            <a:spLocks noGrp="1"/>
          </p:cNvSpPr>
          <p:nvPr>
            <p:ph type="sldNum" sz="quarter" idx="10"/>
          </p:nvPr>
        </p:nvSpPr>
        <p:spPr/>
        <p:txBody>
          <a:bodyPr/>
          <a:lstStyle/>
          <a:p>
            <a:fld id="{3528E766-D65B-A946-AB93-E463F7094F33}" type="slidenum">
              <a:rPr lang="en-US" smtClean="0"/>
              <a:pPr/>
              <a:t>10</a:t>
            </a:fld>
            <a:endParaRPr lang="en-US" dirty="0"/>
          </a:p>
        </p:txBody>
      </p:sp>
    </p:spTree>
    <p:extLst>
      <p:ext uri="{BB962C8B-B14F-4D97-AF65-F5344CB8AC3E}">
        <p14:creationId xmlns:p14="http://schemas.microsoft.com/office/powerpoint/2010/main" val="42709024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REST</a:t>
            </a:r>
            <a:r>
              <a:rPr lang="en-US" baseline="0" dirty="0" smtClean="0"/>
              <a:t> is an architectural style.</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We’ve been focusing on the architecture, how do we build these great structures, without thinking about the people who have to live in them. How do we make APIs a more pleasant place to be?</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http://</a:t>
            </a:r>
            <a:r>
              <a:rPr lang="en-US" dirty="0" err="1" smtClean="0"/>
              <a:t>www.flickr.com</a:t>
            </a:r>
            <a:r>
              <a:rPr lang="en-US" dirty="0" smtClean="0"/>
              <a:t>/photos/45713725@N00/8573651373/in/photolist-e4CcRp-biQQKX-7YZVKs</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http://</a:t>
            </a:r>
            <a:r>
              <a:rPr lang="en-US" dirty="0" err="1" smtClean="0"/>
              <a:t>kevinwarnock.com</a:t>
            </a:r>
            <a:r>
              <a:rPr lang="en-US" dirty="0" smtClean="0"/>
              <a:t>/2010/02/</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3528E766-D65B-A946-AB93-E463F7094F33}" type="slidenum">
              <a:rPr lang="en-US" smtClean="0"/>
              <a:pPr/>
              <a:t>11</a:t>
            </a:fld>
            <a:endParaRPr lang="en-US" dirty="0"/>
          </a:p>
        </p:txBody>
      </p:sp>
    </p:spTree>
    <p:extLst>
      <p:ext uri="{BB962C8B-B14F-4D97-AF65-F5344CB8AC3E}">
        <p14:creationId xmlns:p14="http://schemas.microsoft.com/office/powerpoint/2010/main" val="42709024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Take</a:t>
            </a:r>
            <a:r>
              <a:rPr lang="en-US" baseline="0" dirty="0" smtClean="0"/>
              <a:t> all the things we’ve talked about around API design.</a:t>
            </a:r>
            <a:endParaRPr lang="en-US" dirty="0"/>
          </a:p>
        </p:txBody>
      </p:sp>
      <p:sp>
        <p:nvSpPr>
          <p:cNvPr id="4" name="Slide Number Placeholder 3"/>
          <p:cNvSpPr>
            <a:spLocks noGrp="1"/>
          </p:cNvSpPr>
          <p:nvPr>
            <p:ph type="sldNum" sz="quarter" idx="10"/>
          </p:nvPr>
        </p:nvSpPr>
        <p:spPr/>
        <p:txBody>
          <a:bodyPr/>
          <a:lstStyle/>
          <a:p>
            <a:fld id="{3528E766-D65B-A946-AB93-E463F7094F33}" type="slidenum">
              <a:rPr lang="en-US" smtClean="0"/>
              <a:pPr/>
              <a:t>12</a:t>
            </a:fld>
            <a:endParaRPr lang="en-US" dirty="0"/>
          </a:p>
        </p:txBody>
      </p:sp>
    </p:spTree>
    <p:extLst>
      <p:ext uri="{BB962C8B-B14F-4D97-AF65-F5344CB8AC3E}">
        <p14:creationId xmlns:p14="http://schemas.microsoft.com/office/powerpoint/2010/main" val="33038911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We as in Apigee</a:t>
            </a:r>
            <a:r>
              <a:rPr lang="en-US" baseline="0" dirty="0" smtClean="0"/>
              <a:t>.</a:t>
            </a:r>
            <a:endParaRPr lang="en-US" dirty="0" smtClean="0"/>
          </a:p>
        </p:txBody>
      </p:sp>
      <p:sp>
        <p:nvSpPr>
          <p:cNvPr id="4" name="Slide Number Placeholder 3"/>
          <p:cNvSpPr>
            <a:spLocks noGrp="1"/>
          </p:cNvSpPr>
          <p:nvPr>
            <p:ph type="sldNum" sz="quarter" idx="10"/>
          </p:nvPr>
        </p:nvSpPr>
        <p:spPr/>
        <p:txBody>
          <a:bodyPr/>
          <a:lstStyle/>
          <a:p>
            <a:fld id="{3528E766-D65B-A946-AB93-E463F7094F33}" type="slidenum">
              <a:rPr lang="en-US" smtClean="0"/>
              <a:pPr/>
              <a:t>13</a:t>
            </a:fld>
            <a:endParaRPr lang="en-US" dirty="0"/>
          </a:p>
        </p:txBody>
      </p:sp>
    </p:spTree>
    <p:extLst>
      <p:ext uri="{BB962C8B-B14F-4D97-AF65-F5344CB8AC3E}">
        <p14:creationId xmlns:p14="http://schemas.microsoft.com/office/powerpoint/2010/main" val="42709024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API craft</a:t>
            </a:r>
            <a:r>
              <a:rPr lang="en-US" baseline="0" dirty="0" smtClean="0"/>
              <a:t> controversy. REST is overloaded. </a:t>
            </a:r>
            <a:r>
              <a:rPr lang="en-US" baseline="0" dirty="0" smtClean="0"/>
              <a:t>As much as anything, what we have is a crisis </a:t>
            </a:r>
            <a:r>
              <a:rPr lang="en-US" baseline="0" dirty="0" smtClean="0"/>
              <a:t>of naming</a:t>
            </a:r>
            <a:r>
              <a:rPr lang="en-US" baseline="0" dirty="0" smtClean="0"/>
              <a:t>. It’s not SOAP, but is it REST? Is it XML-RPC? JSON-RPC? </a:t>
            </a: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r>
              <a:rPr lang="en-US" dirty="0" smtClean="0"/>
              <a:t>One True Media Type</a:t>
            </a:r>
          </a:p>
          <a:p>
            <a:r>
              <a:rPr lang="en-US" dirty="0" smtClean="0"/>
              <a:t>https://</a:t>
            </a:r>
            <a:r>
              <a:rPr lang="en-US" dirty="0" err="1" smtClean="0"/>
              <a:t>groups.google.com</a:t>
            </a:r>
            <a:r>
              <a:rPr lang="en-US" dirty="0" smtClean="0"/>
              <a:t>/forum/#!</a:t>
            </a:r>
            <a:r>
              <a:rPr lang="en-US" dirty="0" err="1" smtClean="0"/>
              <a:t>searchin</a:t>
            </a:r>
            <a:r>
              <a:rPr lang="en-US" dirty="0" smtClean="0"/>
              <a:t>/</a:t>
            </a:r>
            <a:r>
              <a:rPr lang="en-US" dirty="0" err="1" smtClean="0"/>
              <a:t>api</a:t>
            </a:r>
            <a:r>
              <a:rPr lang="en-US" dirty="0" smtClean="0"/>
              <a:t>-craft/one$20true$20media$20type/</a:t>
            </a:r>
            <a:r>
              <a:rPr lang="en-US" dirty="0" err="1" smtClean="0"/>
              <a:t>api</a:t>
            </a:r>
            <a:r>
              <a:rPr lang="en-US" dirty="0" smtClean="0"/>
              <a:t>-craft/W7697igIhOs/-</a:t>
            </a:r>
            <a:r>
              <a:rPr lang="en-US" dirty="0" err="1" smtClean="0"/>
              <a:t>OEVHoIUYtoJ</a:t>
            </a:r>
            <a:endParaRPr lang="en-US" dirty="0" smtClean="0"/>
          </a:p>
          <a:p>
            <a:endParaRPr lang="en-US" dirty="0" smtClean="0"/>
          </a:p>
          <a:p>
            <a:r>
              <a:rPr lang="en-US" dirty="0" smtClean="0"/>
              <a:t>HATEOAS -&gt; Level 3 REST</a:t>
            </a:r>
          </a:p>
          <a:p>
            <a:r>
              <a:rPr lang="en-US" dirty="0" smtClean="0"/>
              <a:t>https://</a:t>
            </a:r>
            <a:r>
              <a:rPr lang="en-US" dirty="0" err="1" smtClean="0"/>
              <a:t>groups.google.com</a:t>
            </a:r>
            <a:r>
              <a:rPr lang="en-US" dirty="0" smtClean="0"/>
              <a:t>/forum/#!</a:t>
            </a:r>
            <a:r>
              <a:rPr lang="en-US" dirty="0" err="1" smtClean="0"/>
              <a:t>searchin</a:t>
            </a:r>
            <a:r>
              <a:rPr lang="en-US" dirty="0" smtClean="0"/>
              <a:t>/</a:t>
            </a:r>
            <a:r>
              <a:rPr lang="en-US" dirty="0" err="1" smtClean="0"/>
              <a:t>api</a:t>
            </a:r>
            <a:r>
              <a:rPr lang="en-US" dirty="0" smtClean="0"/>
              <a:t>-craft/hateoas$20level$203/</a:t>
            </a:r>
            <a:r>
              <a:rPr lang="en-US" dirty="0" err="1" smtClean="0"/>
              <a:t>api</a:t>
            </a:r>
            <a:r>
              <a:rPr lang="en-US" dirty="0" smtClean="0"/>
              <a:t>-craft/alOJYQ5h-wM/XV5vCwg8cWMJ</a:t>
            </a:r>
          </a:p>
          <a:p>
            <a:endParaRPr lang="en-US" dirty="0" smtClean="0"/>
          </a:p>
          <a:p>
            <a:r>
              <a:rPr lang="en-US" dirty="0" err="1" smtClean="0"/>
              <a:t>RESTful</a:t>
            </a:r>
            <a:r>
              <a:rPr lang="en-US" dirty="0" smtClean="0"/>
              <a:t> URI Design Question</a:t>
            </a:r>
          </a:p>
          <a:p>
            <a:r>
              <a:rPr lang="en-US" dirty="0" smtClean="0"/>
              <a:t>https://</a:t>
            </a:r>
            <a:r>
              <a:rPr lang="en-US" dirty="0" err="1" smtClean="0"/>
              <a:t>groups.google.com</a:t>
            </a:r>
            <a:r>
              <a:rPr lang="en-US" dirty="0" smtClean="0"/>
              <a:t>/forum/#!</a:t>
            </a:r>
            <a:r>
              <a:rPr lang="en-US" dirty="0" err="1" smtClean="0"/>
              <a:t>searchin</a:t>
            </a:r>
            <a:r>
              <a:rPr lang="en-US" dirty="0" smtClean="0"/>
              <a:t>/</a:t>
            </a:r>
            <a:r>
              <a:rPr lang="en-US" dirty="0" err="1" smtClean="0"/>
              <a:t>api</a:t>
            </a:r>
            <a:r>
              <a:rPr lang="en-US" dirty="0" smtClean="0"/>
              <a:t>-craft/RESTful$20URI$20Design$20Question/</a:t>
            </a:r>
            <a:r>
              <a:rPr lang="en-US" dirty="0" err="1" smtClean="0"/>
              <a:t>api</a:t>
            </a:r>
            <a:r>
              <a:rPr lang="en-US" dirty="0" smtClean="0"/>
              <a:t>-craft/2pYslqSicL8/bPfXL-gH-9wJ</a:t>
            </a:r>
          </a:p>
        </p:txBody>
      </p:sp>
      <p:sp>
        <p:nvSpPr>
          <p:cNvPr id="4" name="Slide Number Placeholder 3"/>
          <p:cNvSpPr>
            <a:spLocks noGrp="1"/>
          </p:cNvSpPr>
          <p:nvPr>
            <p:ph type="sldNum" sz="quarter" idx="10"/>
          </p:nvPr>
        </p:nvSpPr>
        <p:spPr/>
        <p:txBody>
          <a:bodyPr/>
          <a:lstStyle/>
          <a:p>
            <a:fld id="{3528E766-D65B-A946-AB93-E463F7094F33}" type="slidenum">
              <a:rPr lang="en-US" smtClean="0"/>
              <a:pPr/>
              <a:t>14</a:t>
            </a:fld>
            <a:endParaRPr lang="en-US" dirty="0"/>
          </a:p>
        </p:txBody>
      </p:sp>
    </p:spTree>
    <p:extLst>
      <p:ext uri="{BB962C8B-B14F-4D97-AF65-F5344CB8AC3E}">
        <p14:creationId xmlns:p14="http://schemas.microsoft.com/office/powerpoint/2010/main" val="42709024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Adoption matters, whether you're planning an internal, partner, or open API. </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Everything you do to make it easier for developers is good. Move hard things away from the client and onto server.</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Whenever you are deciding between two patterns, pick the one that is easier for a developer to </a:t>
            </a:r>
            <a:r>
              <a:rPr lang="en-US" dirty="0" err="1" smtClean="0"/>
              <a:t>grok</a:t>
            </a:r>
            <a:r>
              <a:rPr lang="en-US" dirty="0" smtClean="0"/>
              <a:t>. </a:t>
            </a:r>
          </a:p>
        </p:txBody>
      </p:sp>
      <p:sp>
        <p:nvSpPr>
          <p:cNvPr id="4" name="Slide Number Placeholder 3"/>
          <p:cNvSpPr>
            <a:spLocks noGrp="1"/>
          </p:cNvSpPr>
          <p:nvPr>
            <p:ph type="sldNum" sz="quarter" idx="10"/>
          </p:nvPr>
        </p:nvSpPr>
        <p:spPr/>
        <p:txBody>
          <a:bodyPr/>
          <a:lstStyle/>
          <a:p>
            <a:fld id="{3528E766-D65B-A946-AB93-E463F7094F33}" type="slidenum">
              <a:rPr lang="en-US" smtClean="0"/>
              <a:pPr/>
              <a:t>15</a:t>
            </a:fld>
            <a:endParaRPr lang="en-US" dirty="0"/>
          </a:p>
        </p:txBody>
      </p:sp>
    </p:spTree>
    <p:extLst>
      <p:ext uri="{BB962C8B-B14F-4D97-AF65-F5344CB8AC3E}">
        <p14:creationId xmlns:p14="http://schemas.microsoft.com/office/powerpoint/2010/main" val="42709024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URIs are interfaces</a:t>
            </a:r>
          </a:p>
          <a:p>
            <a:r>
              <a:rPr lang="en-US" dirty="0" smtClean="0"/>
              <a:t>Obviousness</a:t>
            </a:r>
          </a:p>
          <a:p>
            <a:r>
              <a:rPr lang="en-US" dirty="0" smtClean="0"/>
              <a:t>Every thing gets a resource, an address. </a:t>
            </a:r>
          </a:p>
          <a:p>
            <a:endParaRPr lang="en-US" dirty="0" smtClean="0"/>
          </a:p>
          <a:p>
            <a:r>
              <a:rPr lang="en-US" dirty="0" smtClean="0"/>
              <a:t>This is the naming of things. We have</a:t>
            </a:r>
            <a:r>
              <a:rPr lang="en-US" baseline="0" dirty="0" smtClean="0"/>
              <a:t> a long history of mapping people-friendly names onto machine ids.</a:t>
            </a:r>
            <a:endParaRPr lang="en-US" dirty="0" smtClean="0"/>
          </a:p>
          <a:p>
            <a:endParaRPr lang="en-US" dirty="0" smtClean="0"/>
          </a:p>
          <a:p>
            <a:r>
              <a:rPr lang="en-US" dirty="0" smtClean="0"/>
              <a:t>There are only two hard things in Computer Science: cache invalidation and naming things. -- Phil </a:t>
            </a:r>
            <a:r>
              <a:rPr lang="en-US" dirty="0" err="1" smtClean="0"/>
              <a:t>Karlton</a:t>
            </a:r>
            <a:endParaRPr lang="en-US" dirty="0" smtClean="0"/>
          </a:p>
        </p:txBody>
      </p:sp>
      <p:sp>
        <p:nvSpPr>
          <p:cNvPr id="4" name="Slide Number Placeholder 3"/>
          <p:cNvSpPr>
            <a:spLocks noGrp="1"/>
          </p:cNvSpPr>
          <p:nvPr>
            <p:ph type="sldNum" sz="quarter" idx="10"/>
          </p:nvPr>
        </p:nvSpPr>
        <p:spPr/>
        <p:txBody>
          <a:bodyPr/>
          <a:lstStyle/>
          <a:p>
            <a:fld id="{3528E766-D65B-A946-AB93-E463F7094F33}" type="slidenum">
              <a:rPr lang="en-US" smtClean="0"/>
              <a:pPr/>
              <a:t>16</a:t>
            </a:fld>
            <a:endParaRPr lang="en-US" dirty="0"/>
          </a:p>
        </p:txBody>
      </p:sp>
    </p:spTree>
    <p:extLst>
      <p:ext uri="{BB962C8B-B14F-4D97-AF65-F5344CB8AC3E}">
        <p14:creationId xmlns:p14="http://schemas.microsoft.com/office/powerpoint/2010/main" val="42709024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So we have things. Things are nouns.</a:t>
            </a:r>
            <a:r>
              <a:rPr lang="en-US" baseline="0" dirty="0" smtClean="0"/>
              <a:t> Things have a state.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Now we need </a:t>
            </a:r>
            <a:r>
              <a:rPr lang="en-US" dirty="0" smtClean="0"/>
              <a:t>to be able to take primitive actions on those things</a:t>
            </a:r>
            <a:r>
              <a:rPr lang="en-US" baseline="0" dirty="0" smtClean="0"/>
              <a:t>. Things are stored somewhere. Our basic palette of verbs gives us CRUD.</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http://</a:t>
            </a:r>
            <a:r>
              <a:rPr lang="en-US" dirty="0" err="1" smtClean="0"/>
              <a:t>en.wikipedia.org</a:t>
            </a:r>
            <a:r>
              <a:rPr lang="en-US" dirty="0" smtClean="0"/>
              <a:t>/wiki/Create,_read,_</a:t>
            </a:r>
            <a:r>
              <a:rPr lang="en-US" dirty="0" err="1" smtClean="0"/>
              <a:t>update_and_delete</a:t>
            </a:r>
            <a:endParaRPr lang="en-US" dirty="0" smtClean="0"/>
          </a:p>
        </p:txBody>
      </p:sp>
      <p:sp>
        <p:nvSpPr>
          <p:cNvPr id="4" name="Slide Number Placeholder 3"/>
          <p:cNvSpPr>
            <a:spLocks noGrp="1"/>
          </p:cNvSpPr>
          <p:nvPr>
            <p:ph type="sldNum" sz="quarter" idx="10"/>
          </p:nvPr>
        </p:nvSpPr>
        <p:spPr/>
        <p:txBody>
          <a:bodyPr/>
          <a:lstStyle/>
          <a:p>
            <a:fld id="{3528E766-D65B-A946-AB93-E463F7094F33}" type="slidenum">
              <a:rPr lang="en-US" smtClean="0"/>
              <a:pPr/>
              <a:t>17</a:t>
            </a:fld>
            <a:endParaRPr lang="en-US" dirty="0"/>
          </a:p>
        </p:txBody>
      </p:sp>
    </p:spTree>
    <p:extLst>
      <p:ext uri="{BB962C8B-B14F-4D97-AF65-F5344CB8AC3E}">
        <p14:creationId xmlns:p14="http://schemas.microsoft.com/office/powerpoint/2010/main" val="42709024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a:t>
            </a:r>
            <a:r>
              <a:rPr lang="en-US" baseline="0" dirty="0" smtClean="0"/>
              <a:t> has been a lot of thought about this. </a:t>
            </a:r>
            <a:r>
              <a:rPr lang="en-US" baseline="0" dirty="0" smtClean="0"/>
              <a:t>We’ll </a:t>
            </a:r>
            <a:r>
              <a:rPr lang="en-US" baseline="0" dirty="0" smtClean="0"/>
              <a:t>be adding </a:t>
            </a:r>
            <a:r>
              <a:rPr lang="en-US" baseline="0" dirty="0" smtClean="0"/>
              <a:t>these patterns to </a:t>
            </a:r>
            <a:r>
              <a:rPr lang="en-US" baseline="0" dirty="0" err="1" smtClean="0"/>
              <a:t>resourceverb.com</a:t>
            </a:r>
            <a:r>
              <a:rPr lang="en-US" baseline="0" dirty="0" smtClean="0"/>
              <a:t> as we build it out over the next few weeks. </a:t>
            </a:r>
            <a:endParaRPr lang="en-US" baseline="0" dirty="0" smtClean="0"/>
          </a:p>
        </p:txBody>
      </p:sp>
      <p:sp>
        <p:nvSpPr>
          <p:cNvPr id="4" name="Slide Number Placeholder 3"/>
          <p:cNvSpPr>
            <a:spLocks noGrp="1"/>
          </p:cNvSpPr>
          <p:nvPr>
            <p:ph type="sldNum" sz="quarter" idx="10"/>
          </p:nvPr>
        </p:nvSpPr>
        <p:spPr/>
        <p:txBody>
          <a:bodyPr/>
          <a:lstStyle/>
          <a:p>
            <a:fld id="{3528E766-D65B-A946-AB93-E463F7094F33}" type="slidenum">
              <a:rPr lang="en-US" smtClean="0"/>
              <a:pPr/>
              <a:t>18</a:t>
            </a:fld>
            <a:endParaRPr lang="en-US" dirty="0"/>
          </a:p>
        </p:txBody>
      </p:sp>
    </p:spTree>
    <p:extLst>
      <p:ext uri="{BB962C8B-B14F-4D97-AF65-F5344CB8AC3E}">
        <p14:creationId xmlns:p14="http://schemas.microsoft.com/office/powerpoint/2010/main" val="42709024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Being pragmatic, let’s spend some time to apply some of them directly.</a:t>
            </a:r>
          </a:p>
        </p:txBody>
      </p:sp>
      <p:sp>
        <p:nvSpPr>
          <p:cNvPr id="4" name="Slide Number Placeholder 3"/>
          <p:cNvSpPr>
            <a:spLocks noGrp="1"/>
          </p:cNvSpPr>
          <p:nvPr>
            <p:ph type="sldNum" sz="quarter" idx="10"/>
          </p:nvPr>
        </p:nvSpPr>
        <p:spPr/>
        <p:txBody>
          <a:bodyPr/>
          <a:lstStyle/>
          <a:p>
            <a:fld id="{3528E766-D65B-A946-AB93-E463F7094F33}" type="slidenum">
              <a:rPr lang="en-US" smtClean="0"/>
              <a:pPr/>
              <a:t>19</a:t>
            </a:fld>
            <a:endParaRPr lang="en-US" dirty="0"/>
          </a:p>
        </p:txBody>
      </p:sp>
    </p:spTree>
    <p:extLst>
      <p:ext uri="{BB962C8B-B14F-4D97-AF65-F5344CB8AC3E}">
        <p14:creationId xmlns:p14="http://schemas.microsoft.com/office/powerpoint/2010/main" val="33038911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This is one of my favorite APIs. They’re different than you. They don’t have an adoption problem—because these APIs were built as a complicated API joke.</a:t>
            </a:r>
          </a:p>
          <a:p>
            <a:endParaRPr lang="en-US" baseline="0" dirty="0" smtClean="0"/>
          </a:p>
          <a:p>
            <a:r>
              <a:rPr lang="en-US" baseline="0" dirty="0" smtClean="0"/>
              <a:t>All the rest of you, you built your APIs as  a way to extend the service of your business to applications beyond your walls. Once you push that API to production for the very first time, you have an adoption problem.</a:t>
            </a:r>
          </a:p>
          <a:p>
            <a:endParaRPr lang="en-US" baseline="0" dirty="0" smtClean="0"/>
          </a:p>
          <a:p>
            <a:r>
              <a:rPr lang="en-US" baseline="0" dirty="0" smtClean="0"/>
              <a:t>http</a:t>
            </a:r>
            <a:r>
              <a:rPr lang="en-US" baseline="0" dirty="0" smtClean="0"/>
              <a:t>://</a:t>
            </a:r>
            <a:r>
              <a:rPr lang="en-US" baseline="0" dirty="0" err="1" smtClean="0"/>
              <a:t>canalstintegers.com</a:t>
            </a:r>
            <a:r>
              <a:rPr lang="en-US" baseline="0" dirty="0" smtClean="0"/>
              <a:t>/	</a:t>
            </a:r>
          </a:p>
          <a:p>
            <a:r>
              <a:rPr lang="en-US" baseline="0" dirty="0" smtClean="0"/>
              <a:t>http://</a:t>
            </a:r>
            <a:r>
              <a:rPr lang="en-US" baseline="0" dirty="0" err="1" smtClean="0"/>
              <a:t>www.londonintegers.com</a:t>
            </a:r>
            <a:r>
              <a:rPr lang="en-US" baseline="0" dirty="0" smtClean="0"/>
              <a:t>/</a:t>
            </a:r>
          </a:p>
          <a:p>
            <a:r>
              <a:rPr lang="en-US" baseline="0" dirty="0" smtClean="0"/>
              <a:t>http://</a:t>
            </a:r>
            <a:r>
              <a:rPr lang="en-US" baseline="0" dirty="0" err="1" smtClean="0"/>
              <a:t>www.brooklynintegers.com</a:t>
            </a:r>
            <a:r>
              <a:rPr lang="en-US" baseline="0" dirty="0" smtClean="0"/>
              <a:t>/</a:t>
            </a:r>
          </a:p>
          <a:p>
            <a:r>
              <a:rPr lang="en-US" baseline="0" dirty="0" smtClean="0"/>
              <a:t>http</a:t>
            </a:r>
            <a:r>
              <a:rPr lang="en-US" baseline="0" dirty="0" smtClean="0"/>
              <a:t>://</a:t>
            </a:r>
            <a:r>
              <a:rPr lang="en-US" baseline="0" dirty="0" err="1" smtClean="0"/>
              <a:t>www.missionintegers.com</a:t>
            </a:r>
            <a:r>
              <a:rPr lang="en-US" baseline="0" dirty="0" smtClean="0"/>
              <a:t>/</a:t>
            </a:r>
          </a:p>
        </p:txBody>
      </p:sp>
      <p:sp>
        <p:nvSpPr>
          <p:cNvPr id="4" name="Slide Number Placeholder 3"/>
          <p:cNvSpPr>
            <a:spLocks noGrp="1"/>
          </p:cNvSpPr>
          <p:nvPr>
            <p:ph type="sldNum" sz="quarter" idx="10"/>
          </p:nvPr>
        </p:nvSpPr>
        <p:spPr/>
        <p:txBody>
          <a:bodyPr/>
          <a:lstStyle/>
          <a:p>
            <a:fld id="{3528E766-D65B-A946-AB93-E463F7094F33}" type="slidenum">
              <a:rPr lang="en-US" smtClean="0"/>
              <a:pPr/>
              <a:t>2</a:t>
            </a:fld>
            <a:endParaRPr lang="en-US" dirty="0"/>
          </a:p>
        </p:txBody>
      </p:sp>
    </p:spTree>
    <p:extLst>
      <p:ext uri="{BB962C8B-B14F-4D97-AF65-F5344CB8AC3E}">
        <p14:creationId xmlns:p14="http://schemas.microsoft.com/office/powerpoint/2010/main" val="427090249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Similar things belong in groups</a:t>
            </a:r>
          </a:p>
          <a:p>
            <a:r>
              <a:rPr lang="en-US" dirty="0" smtClean="0"/>
              <a:t>Case sensitivity</a:t>
            </a:r>
          </a:p>
          <a:p>
            <a:r>
              <a:rPr lang="en-US" dirty="0" smtClean="0"/>
              <a:t>Avoid hierarchies</a:t>
            </a:r>
          </a:p>
          <a:p>
            <a:endParaRPr lang="en-US" dirty="0" smtClean="0"/>
          </a:p>
          <a:p>
            <a:r>
              <a:rPr lang="en-US" dirty="0" smtClean="0"/>
              <a:t>https://</a:t>
            </a:r>
            <a:r>
              <a:rPr lang="en-US" dirty="0" err="1" smtClean="0"/>
              <a:t>stripe.com</a:t>
            </a:r>
            <a:r>
              <a:rPr lang="en-US" dirty="0" smtClean="0"/>
              <a:t>/docs/</a:t>
            </a:r>
            <a:r>
              <a:rPr lang="en-US" dirty="0" err="1" smtClean="0"/>
              <a:t>api</a:t>
            </a:r>
            <a:endParaRPr lang="en-US" dirty="0" smtClean="0"/>
          </a:p>
        </p:txBody>
      </p:sp>
      <p:sp>
        <p:nvSpPr>
          <p:cNvPr id="4" name="Slide Number Placeholder 3"/>
          <p:cNvSpPr>
            <a:spLocks noGrp="1"/>
          </p:cNvSpPr>
          <p:nvPr>
            <p:ph type="sldNum" sz="quarter" idx="10"/>
          </p:nvPr>
        </p:nvSpPr>
        <p:spPr/>
        <p:txBody>
          <a:bodyPr/>
          <a:lstStyle/>
          <a:p>
            <a:fld id="{3528E766-D65B-A946-AB93-E463F7094F33}" type="slidenum">
              <a:rPr lang="en-US" smtClean="0"/>
              <a:pPr/>
              <a:t>20</a:t>
            </a:fld>
            <a:endParaRPr lang="en-US" dirty="0"/>
          </a:p>
        </p:txBody>
      </p:sp>
    </p:spTree>
    <p:extLst>
      <p:ext uri="{BB962C8B-B14F-4D97-AF65-F5344CB8AC3E}">
        <p14:creationId xmlns:p14="http://schemas.microsoft.com/office/powerpoint/2010/main" val="427090249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the structure of a representation changes, clients will break. Give clients solid ground and don't shift it on them. This is the beginning of versioning.</a:t>
            </a:r>
          </a:p>
          <a:p>
            <a:endParaRPr lang="en-US" dirty="0" smtClean="0"/>
          </a:p>
          <a:p>
            <a:r>
              <a:rPr lang="en-US" dirty="0" smtClean="0"/>
              <a:t>A </a:t>
            </a:r>
            <a:r>
              <a:rPr lang="en-US" dirty="0" smtClean="0"/>
              <a:t>version indicator is the replacement for what we used to call contracts. Think of it more like a warranty. We promise not to change the response in ways that will break your client. Think of it as a generation of your API, and you'll commit to always support one version back during a transition.</a:t>
            </a:r>
          </a:p>
          <a:p>
            <a:r>
              <a:rPr lang="en-US" dirty="0" smtClean="0"/>
              <a:t>simple</a:t>
            </a:r>
          </a:p>
          <a:p>
            <a:r>
              <a:rPr lang="en-US" dirty="0" smtClean="0"/>
              <a:t>in </a:t>
            </a:r>
            <a:r>
              <a:rPr lang="en-US" dirty="0" err="1" smtClean="0"/>
              <a:t>url</a:t>
            </a:r>
            <a:endParaRPr lang="en-US" dirty="0" smtClean="0"/>
          </a:p>
          <a:p>
            <a:r>
              <a:rPr lang="en-US" dirty="0" smtClean="0"/>
              <a:t>not dates</a:t>
            </a:r>
          </a:p>
          <a:p>
            <a:r>
              <a:rPr lang="en-US" dirty="0" smtClean="0"/>
              <a:t>/</a:t>
            </a:r>
            <a:r>
              <a:rPr lang="en-US" dirty="0" err="1" smtClean="0"/>
              <a:t>i</a:t>
            </a:r>
            <a:r>
              <a:rPr lang="en-US" dirty="0" smtClean="0"/>
              <a:t>/</a:t>
            </a:r>
          </a:p>
          <a:p>
            <a:endParaRPr lang="en-US" dirty="0" smtClean="0"/>
          </a:p>
          <a:p>
            <a:r>
              <a:rPr lang="en-US" dirty="0" smtClean="0"/>
              <a:t>Not</a:t>
            </a:r>
            <a:r>
              <a:rPr lang="en-US" baseline="0" dirty="0" smtClean="0"/>
              <a:t> quite like Twitter. Definitely not like </a:t>
            </a:r>
            <a:r>
              <a:rPr lang="en-US" baseline="0" dirty="0" err="1" smtClean="0"/>
              <a:t>Salesforce</a:t>
            </a:r>
            <a:r>
              <a:rPr lang="en-US" baseline="0" dirty="0" smtClean="0"/>
              <a:t>. </a:t>
            </a:r>
            <a:r>
              <a:rPr lang="en-US" baseline="0" dirty="0" smtClean="0"/>
              <a:t>More like </a:t>
            </a:r>
            <a:r>
              <a:rPr lang="en-US" baseline="0" dirty="0" smtClean="0"/>
              <a:t>Foursquare or </a:t>
            </a:r>
            <a:r>
              <a:rPr lang="en-US" baseline="0" dirty="0" err="1" smtClean="0"/>
              <a:t>GitHub</a:t>
            </a:r>
            <a:endParaRPr lang="en-US" baseline="0" dirty="0" smtClean="0"/>
          </a:p>
          <a:p>
            <a:endParaRPr lang="en-US" baseline="0" dirty="0" smtClean="0"/>
          </a:p>
          <a:p>
            <a:r>
              <a:rPr lang="en-US" dirty="0" smtClean="0"/>
              <a:t>http://</a:t>
            </a:r>
            <a:r>
              <a:rPr lang="en-US" dirty="0" err="1" smtClean="0"/>
              <a:t>www.lexicalscope.com</a:t>
            </a:r>
            <a:r>
              <a:rPr lang="en-US" dirty="0" smtClean="0"/>
              <a:t>/blog/2012/03/12/how-are-rest-</a:t>
            </a:r>
            <a:r>
              <a:rPr lang="en-US" dirty="0" err="1" smtClean="0"/>
              <a:t>apis</a:t>
            </a:r>
            <a:r>
              <a:rPr lang="en-US" dirty="0" smtClean="0"/>
              <a:t>-versioned/</a:t>
            </a:r>
          </a:p>
        </p:txBody>
      </p:sp>
      <p:sp>
        <p:nvSpPr>
          <p:cNvPr id="4" name="Slide Number Placeholder 3"/>
          <p:cNvSpPr>
            <a:spLocks noGrp="1"/>
          </p:cNvSpPr>
          <p:nvPr>
            <p:ph type="sldNum" sz="quarter" idx="10"/>
          </p:nvPr>
        </p:nvSpPr>
        <p:spPr/>
        <p:txBody>
          <a:bodyPr/>
          <a:lstStyle/>
          <a:p>
            <a:fld id="{3528E766-D65B-A946-AB93-E463F7094F33}" type="slidenum">
              <a:rPr lang="en-US" smtClean="0"/>
              <a:pPr/>
              <a:t>21</a:t>
            </a:fld>
            <a:endParaRPr lang="en-US" dirty="0"/>
          </a:p>
        </p:txBody>
      </p:sp>
    </p:spTree>
    <p:extLst>
      <p:ext uri="{BB962C8B-B14F-4D97-AF65-F5344CB8AC3E}">
        <p14:creationId xmlns:p14="http://schemas.microsoft.com/office/powerpoint/2010/main" val="42709024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Query is for simple name/value pairs that enable</a:t>
            </a:r>
            <a:r>
              <a:rPr lang="en-US" baseline="0" dirty="0" smtClean="0"/>
              <a:t> fine-tuning the controls</a:t>
            </a:r>
            <a:r>
              <a:rPr lang="en-US" dirty="0" smtClean="0"/>
              <a:t>. </a:t>
            </a:r>
          </a:p>
          <a:p>
            <a:endParaRPr lang="en-US" dirty="0" smtClean="0"/>
          </a:p>
          <a:p>
            <a:r>
              <a:rPr lang="en-US" dirty="0" smtClean="0"/>
              <a:t>The</a:t>
            </a:r>
            <a:r>
              <a:rPr lang="en-US" baseline="0" dirty="0" smtClean="0"/>
              <a:t> thing to be </a:t>
            </a:r>
            <a:r>
              <a:rPr lang="en-US" dirty="0" smtClean="0"/>
              <a:t>careful of</a:t>
            </a:r>
            <a:r>
              <a:rPr lang="en-US" baseline="0" dirty="0" smtClean="0"/>
              <a:t> is that the query string is part of the resource. This can affect your caching strategy. </a:t>
            </a:r>
          </a:p>
          <a:p>
            <a:r>
              <a:rPr lang="en-US" baseline="0" dirty="0" smtClean="0"/>
              <a:t>Query parameters are a great way</a:t>
            </a:r>
            <a:endParaRPr lang="en-US" dirty="0" smtClean="0"/>
          </a:p>
        </p:txBody>
      </p:sp>
      <p:sp>
        <p:nvSpPr>
          <p:cNvPr id="4" name="Slide Number Placeholder 3"/>
          <p:cNvSpPr>
            <a:spLocks noGrp="1"/>
          </p:cNvSpPr>
          <p:nvPr>
            <p:ph type="sldNum" sz="quarter" idx="10"/>
          </p:nvPr>
        </p:nvSpPr>
        <p:spPr/>
        <p:txBody>
          <a:bodyPr/>
          <a:lstStyle/>
          <a:p>
            <a:fld id="{3528E766-D65B-A946-AB93-E463F7094F33}" type="slidenum">
              <a:rPr lang="en-US" smtClean="0"/>
              <a:pPr/>
              <a:t>22</a:t>
            </a:fld>
            <a:endParaRPr lang="en-US" dirty="0"/>
          </a:p>
        </p:txBody>
      </p:sp>
    </p:spTree>
    <p:extLst>
      <p:ext uri="{BB962C8B-B14F-4D97-AF65-F5344CB8AC3E}">
        <p14:creationId xmlns:p14="http://schemas.microsoft.com/office/powerpoint/2010/main" val="427090249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Information about the request</a:t>
            </a:r>
            <a:r>
              <a:rPr lang="en-US" baseline="0" dirty="0" smtClean="0"/>
              <a:t> itself, controlling compression, </a:t>
            </a:r>
            <a:r>
              <a:rPr lang="en-US" dirty="0" smtClean="0"/>
              <a:t>sending the</a:t>
            </a:r>
            <a:r>
              <a:rPr lang="en-US" baseline="0" dirty="0" smtClean="0"/>
              <a:t> authentication, this stuff is </a:t>
            </a:r>
            <a:r>
              <a:rPr lang="en-US" dirty="0" smtClean="0"/>
              <a:t>perfect for the header. </a:t>
            </a:r>
          </a:p>
          <a:p>
            <a:r>
              <a:rPr lang="en-US" dirty="0" smtClean="0"/>
              <a:t>Won’t change the code that you have to parse it. Doesn’t change the resource.</a:t>
            </a:r>
          </a:p>
          <a:p>
            <a:endParaRPr lang="en-US" dirty="0" smtClean="0"/>
          </a:p>
          <a:p>
            <a:r>
              <a:rPr lang="en-US" dirty="0" smtClean="0"/>
              <a:t>Body is for complex objects.</a:t>
            </a:r>
          </a:p>
          <a:p>
            <a:endParaRPr lang="en-US" dirty="0" smtClean="0"/>
          </a:p>
          <a:p>
            <a:r>
              <a:rPr lang="en-US" dirty="0" smtClean="0"/>
              <a:t>If you can’t fit</a:t>
            </a:r>
            <a:r>
              <a:rPr lang="en-US" baseline="0" dirty="0" smtClean="0"/>
              <a:t> it in the query or the header, put it in the body.</a:t>
            </a:r>
            <a:endParaRPr lang="en-US" dirty="0" smtClean="0"/>
          </a:p>
        </p:txBody>
      </p:sp>
      <p:sp>
        <p:nvSpPr>
          <p:cNvPr id="4" name="Slide Number Placeholder 3"/>
          <p:cNvSpPr>
            <a:spLocks noGrp="1"/>
          </p:cNvSpPr>
          <p:nvPr>
            <p:ph type="sldNum" sz="quarter" idx="10"/>
          </p:nvPr>
        </p:nvSpPr>
        <p:spPr/>
        <p:txBody>
          <a:bodyPr/>
          <a:lstStyle/>
          <a:p>
            <a:fld id="{3528E766-D65B-A946-AB93-E463F7094F33}" type="slidenum">
              <a:rPr lang="en-US" smtClean="0"/>
              <a:pPr/>
              <a:t>23</a:t>
            </a:fld>
            <a:endParaRPr lang="en-US" dirty="0"/>
          </a:p>
        </p:txBody>
      </p:sp>
    </p:spTree>
    <p:extLst>
      <p:ext uri="{BB962C8B-B14F-4D97-AF65-F5344CB8AC3E}">
        <p14:creationId xmlns:p14="http://schemas.microsoft.com/office/powerpoint/2010/main" val="427090249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/me, /users/</a:t>
            </a:r>
            <a:r>
              <a:rPr lang="en-US" dirty="0" smtClean="0"/>
              <a:t>me</a:t>
            </a:r>
            <a:r>
              <a:rPr lang="en-US" baseline="0" dirty="0" smtClean="0"/>
              <a:t> are good conveniences for developers (prefer FB to LI). Conveniences are  fine time to break the collection/entities pattern.</a:t>
            </a:r>
          </a:p>
          <a:p>
            <a:endParaRPr lang="en-US" baseline="0" dirty="0" smtClean="0"/>
          </a:p>
          <a:p>
            <a:r>
              <a:rPr lang="en-US" baseline="0" dirty="0" smtClean="0"/>
              <a:t>Facebook: https://</a:t>
            </a:r>
            <a:r>
              <a:rPr lang="en-US" baseline="0" dirty="0" err="1" smtClean="0"/>
              <a:t>developers.facebook.com</a:t>
            </a:r>
            <a:r>
              <a:rPr lang="en-US" baseline="0" dirty="0" smtClean="0"/>
              <a:t>/docs/reference/</a:t>
            </a:r>
            <a:r>
              <a:rPr lang="en-US" baseline="0" dirty="0" err="1" smtClean="0"/>
              <a:t>api</a:t>
            </a:r>
            <a:r>
              <a:rPr lang="en-US" baseline="0" dirty="0" smtClean="0"/>
              <a:t>/user/</a:t>
            </a:r>
          </a:p>
          <a:p>
            <a:r>
              <a:rPr lang="en-US" baseline="0" dirty="0" smtClean="0"/>
              <a:t>LinkedIn: http://</a:t>
            </a:r>
            <a:r>
              <a:rPr lang="en-US" baseline="0" dirty="0" err="1" smtClean="0"/>
              <a:t>developer.linkedin.com</a:t>
            </a:r>
            <a:r>
              <a:rPr lang="en-US" baseline="0" dirty="0" smtClean="0"/>
              <a:t>/documents/profile-</a:t>
            </a:r>
            <a:r>
              <a:rPr lang="en-US" baseline="0" dirty="0" err="1" smtClean="0"/>
              <a:t>api</a:t>
            </a:r>
            <a:endParaRPr lang="en-US" baseline="0" dirty="0" smtClean="0"/>
          </a:p>
          <a:p>
            <a:r>
              <a:rPr lang="en-US" baseline="0" dirty="0" smtClean="0"/>
              <a:t>Foursquare: https://</a:t>
            </a:r>
            <a:r>
              <a:rPr lang="en-US" baseline="0" dirty="0" err="1" smtClean="0"/>
              <a:t>developer.foursquare.com</a:t>
            </a:r>
            <a:r>
              <a:rPr lang="en-US" baseline="0" dirty="0" smtClean="0"/>
              <a:t>/docs/</a:t>
            </a:r>
            <a:r>
              <a:rPr lang="en-US" baseline="0" dirty="0" err="1" smtClean="0"/>
              <a:t>checkins</a:t>
            </a:r>
            <a:r>
              <a:rPr lang="en-US" baseline="0" dirty="0" smtClean="0"/>
              <a:t>/recent</a:t>
            </a:r>
          </a:p>
        </p:txBody>
      </p:sp>
      <p:sp>
        <p:nvSpPr>
          <p:cNvPr id="4" name="Slide Number Placeholder 3"/>
          <p:cNvSpPr>
            <a:spLocks noGrp="1"/>
          </p:cNvSpPr>
          <p:nvPr>
            <p:ph type="sldNum" sz="quarter" idx="10"/>
          </p:nvPr>
        </p:nvSpPr>
        <p:spPr/>
        <p:txBody>
          <a:bodyPr/>
          <a:lstStyle/>
          <a:p>
            <a:fld id="{3528E766-D65B-A946-AB93-E463F7094F33}" type="slidenum">
              <a:rPr lang="en-US" smtClean="0"/>
              <a:pPr/>
              <a:t>24</a:t>
            </a:fld>
            <a:endParaRPr lang="en-US" dirty="0"/>
          </a:p>
        </p:txBody>
      </p:sp>
    </p:spTree>
    <p:extLst>
      <p:ext uri="{BB962C8B-B14F-4D97-AF65-F5344CB8AC3E}">
        <p14:creationId xmlns:p14="http://schemas.microsoft.com/office/powerpoint/2010/main" val="427090249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Formats can benefit from</a:t>
            </a:r>
            <a:r>
              <a:rPr lang="en-US" baseline="0" dirty="0" smtClean="0"/>
              <a:t> obviousness. B</a:t>
            </a:r>
            <a:r>
              <a:rPr lang="en-US" dirty="0" smtClean="0"/>
              <a:t>e </a:t>
            </a:r>
            <a:r>
              <a:rPr lang="en-US" dirty="0" err="1" smtClean="0"/>
              <a:t>json</a:t>
            </a:r>
            <a:r>
              <a:rPr lang="en-US" dirty="0" smtClean="0"/>
              <a:t>-only </a:t>
            </a:r>
            <a:r>
              <a:rPr lang="en-US" dirty="0" smtClean="0"/>
              <a:t>if</a:t>
            </a:r>
            <a:r>
              <a:rPr lang="en-US" baseline="0" dirty="0" smtClean="0"/>
              <a:t> you can</a:t>
            </a:r>
            <a:r>
              <a:rPr lang="en-US" baseline="0" dirty="0" smtClean="0"/>
              <a:t>.</a:t>
            </a:r>
          </a:p>
          <a:p>
            <a:endParaRPr lang="en-US" baseline="0" dirty="0" smtClean="0"/>
          </a:p>
          <a:p>
            <a:r>
              <a:rPr lang="en-US" dirty="0" smtClean="0"/>
              <a:t>.</a:t>
            </a:r>
            <a:r>
              <a:rPr lang="en-US" dirty="0" err="1" smtClean="0"/>
              <a:t>json</a:t>
            </a:r>
            <a:r>
              <a:rPr lang="en-US" dirty="0" smtClean="0"/>
              <a:t> (default)</a:t>
            </a:r>
            <a:r>
              <a:rPr lang="en-US" baseline="0" dirty="0" smtClean="0"/>
              <a:t> or .xml</a:t>
            </a:r>
            <a:endParaRPr lang="en-US" dirty="0" smtClean="0"/>
          </a:p>
          <a:p>
            <a:endParaRPr lang="en-US" dirty="0" smtClean="0"/>
          </a:p>
          <a:p>
            <a:r>
              <a:rPr lang="en-US" dirty="0" smtClean="0"/>
              <a:t>XML </a:t>
            </a:r>
            <a:r>
              <a:rPr lang="en-US" dirty="0" smtClean="0"/>
              <a:t>for legacy. </a:t>
            </a:r>
            <a:r>
              <a:rPr lang="en-US" dirty="0" err="1" smtClean="0"/>
              <a:t>SoundCloud</a:t>
            </a:r>
            <a:r>
              <a:rPr lang="en-US" dirty="0" smtClean="0"/>
              <a:t> is</a:t>
            </a:r>
            <a:r>
              <a:rPr lang="en-US" baseline="0" dirty="0" smtClean="0"/>
              <a:t> old enough that they </a:t>
            </a:r>
            <a:r>
              <a:rPr lang="en-US" baseline="0" dirty="0" smtClean="0"/>
              <a:t>have xml as the default. Today they’d use JSON as the default and might not use XML at all</a:t>
            </a:r>
          </a:p>
          <a:p>
            <a:endParaRPr lang="en-US" dirty="0" smtClean="0"/>
          </a:p>
          <a:p>
            <a:r>
              <a:rPr lang="en-US" baseline="0" dirty="0" smtClean="0"/>
              <a:t>http://</a:t>
            </a:r>
            <a:r>
              <a:rPr lang="en-US" baseline="0" dirty="0" err="1" smtClean="0"/>
              <a:t>developers.soundcloud.com</a:t>
            </a:r>
            <a:r>
              <a:rPr lang="en-US" baseline="0" dirty="0" smtClean="0"/>
              <a:t>/docs/</a:t>
            </a:r>
            <a:r>
              <a:rPr lang="en-US" baseline="0" dirty="0" err="1" smtClean="0"/>
              <a:t>api</a:t>
            </a:r>
            <a:r>
              <a:rPr lang="en-US" baseline="0" dirty="0" smtClean="0"/>
              <a:t>/reference#</a:t>
            </a:r>
          </a:p>
        </p:txBody>
      </p:sp>
      <p:sp>
        <p:nvSpPr>
          <p:cNvPr id="4" name="Slide Number Placeholder 3"/>
          <p:cNvSpPr>
            <a:spLocks noGrp="1"/>
          </p:cNvSpPr>
          <p:nvPr>
            <p:ph type="sldNum" sz="quarter" idx="10"/>
          </p:nvPr>
        </p:nvSpPr>
        <p:spPr/>
        <p:txBody>
          <a:bodyPr/>
          <a:lstStyle/>
          <a:p>
            <a:fld id="{3528E766-D65B-A946-AB93-E463F7094F33}" type="slidenum">
              <a:rPr lang="en-US" smtClean="0"/>
              <a:pPr/>
              <a:t>25</a:t>
            </a:fld>
            <a:endParaRPr lang="en-US" dirty="0"/>
          </a:p>
        </p:txBody>
      </p:sp>
    </p:spTree>
    <p:extLst>
      <p:ext uri="{BB962C8B-B14F-4D97-AF65-F5344CB8AC3E}">
        <p14:creationId xmlns:p14="http://schemas.microsoft.com/office/powerpoint/2010/main" val="427090249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3528E766-D65B-A946-AB93-E463F7094F33}" type="slidenum">
              <a:rPr lang="en-US" smtClean="0"/>
              <a:pPr/>
              <a:t>26</a:t>
            </a:fld>
            <a:endParaRPr lang="en-US" dirty="0"/>
          </a:p>
        </p:txBody>
      </p:sp>
    </p:spTree>
    <p:extLst>
      <p:ext uri="{BB962C8B-B14F-4D97-AF65-F5344CB8AC3E}">
        <p14:creationId xmlns:p14="http://schemas.microsoft.com/office/powerpoint/2010/main" val="427090249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Other non</a:t>
            </a:r>
            <a:r>
              <a:rPr lang="en-US" dirty="0" smtClean="0"/>
              <a:t>-</a:t>
            </a:r>
            <a:r>
              <a:rPr lang="en-US" dirty="0" err="1" smtClean="0"/>
              <a:t>resourcey</a:t>
            </a:r>
            <a:r>
              <a:rPr lang="en-US" baseline="0" dirty="0" smtClean="0"/>
              <a:t> stuff</a:t>
            </a:r>
          </a:p>
          <a:p>
            <a:r>
              <a:rPr lang="en-US" baseline="0" dirty="0" smtClean="0"/>
              <a:t>Long </a:t>
            </a:r>
            <a:r>
              <a:rPr lang="en-US" baseline="0" dirty="0" smtClean="0"/>
              <a:t>running processes. Reboot…</a:t>
            </a:r>
          </a:p>
          <a:p>
            <a:r>
              <a:rPr lang="en-US" baseline="0" dirty="0" smtClean="0"/>
              <a:t>Avoid it. But do</a:t>
            </a:r>
            <a:r>
              <a:rPr lang="fr-FR" baseline="0" dirty="0" smtClean="0"/>
              <a:t>n’</a:t>
            </a:r>
            <a:r>
              <a:rPr lang="en-US" baseline="0" dirty="0" smtClean="0"/>
              <a:t>t kill yourself. How many euros is 12 dollars?</a:t>
            </a:r>
          </a:p>
          <a:p>
            <a:r>
              <a:rPr lang="en-US" baseline="0" dirty="0" smtClean="0"/>
              <a:t>Slippery slope toward RPC</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dirty="0" smtClean="0">
              <a:solidFill>
                <a:schemeClr val="tx1"/>
              </a:solidFill>
              <a:latin typeface="Courier" charset="0"/>
              <a:ea typeface="ＭＳ Ｐゴシック" charset="0"/>
              <a:cs typeface="Courier" charset="0"/>
              <a:sym typeface="Courier" charset="0"/>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solidFill>
                  <a:schemeClr val="tx1"/>
                </a:solidFill>
                <a:latin typeface="Courier" charset="0"/>
                <a:ea typeface="ＭＳ Ｐゴシック" charset="0"/>
                <a:cs typeface="Courier" charset="0"/>
                <a:sym typeface="Courier" charset="0"/>
              </a:rPr>
              <a:t>https://</a:t>
            </a:r>
            <a:r>
              <a:rPr lang="en-US" sz="1200" dirty="0" err="1" smtClean="0">
                <a:solidFill>
                  <a:schemeClr val="tx1"/>
                </a:solidFill>
                <a:latin typeface="Courier" charset="0"/>
                <a:ea typeface="ＭＳ Ｐゴシック" charset="0"/>
                <a:cs typeface="Courier" charset="0"/>
                <a:sym typeface="Courier" charset="0"/>
              </a:rPr>
              <a:t>developers.facebook.com</a:t>
            </a:r>
            <a:r>
              <a:rPr lang="en-US" sz="1200" dirty="0" smtClean="0">
                <a:solidFill>
                  <a:schemeClr val="tx1"/>
                </a:solidFill>
                <a:latin typeface="Courier" charset="0"/>
                <a:ea typeface="ＭＳ Ｐゴシック" charset="0"/>
                <a:cs typeface="Courier" charset="0"/>
                <a:sym typeface="Courier" charset="0"/>
              </a:rPr>
              <a:t>/docs/reference/</a:t>
            </a:r>
            <a:r>
              <a:rPr lang="en-US" sz="1200" dirty="0" err="1" smtClean="0">
                <a:solidFill>
                  <a:schemeClr val="tx1"/>
                </a:solidFill>
                <a:latin typeface="Courier" charset="0"/>
                <a:ea typeface="ＭＳ Ｐゴシック" charset="0"/>
                <a:cs typeface="Courier" charset="0"/>
                <a:sym typeface="Courier" charset="0"/>
              </a:rPr>
              <a:t>api</a:t>
            </a:r>
            <a:r>
              <a:rPr lang="en-US" sz="1200" dirty="0" smtClean="0">
                <a:solidFill>
                  <a:schemeClr val="tx1"/>
                </a:solidFill>
                <a:latin typeface="Courier" charset="0"/>
                <a:ea typeface="ＭＳ Ｐゴシック" charset="0"/>
                <a:cs typeface="Courier" charset="0"/>
                <a:sym typeface="Courier" charset="0"/>
              </a:rPr>
              <a:t>/search/</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solidFill>
                  <a:schemeClr val="tx1"/>
                </a:solidFill>
                <a:latin typeface="Courier" charset="0"/>
                <a:ea typeface="ＭＳ Ｐゴシック" charset="0"/>
                <a:cs typeface="Courier" charset="0"/>
                <a:sym typeface="Courier" charset="0"/>
              </a:rPr>
              <a:t>https://</a:t>
            </a:r>
            <a:r>
              <a:rPr lang="en-US" sz="1200" dirty="0" err="1" smtClean="0">
                <a:solidFill>
                  <a:schemeClr val="tx1"/>
                </a:solidFill>
                <a:latin typeface="Courier" charset="0"/>
                <a:ea typeface="ＭＳ Ｐゴシック" charset="0"/>
                <a:cs typeface="Courier" charset="0"/>
                <a:sym typeface="Courier" charset="0"/>
              </a:rPr>
              <a:t>developers.digitalocean.com</a:t>
            </a:r>
            <a:r>
              <a:rPr lang="en-US" sz="1200" dirty="0" smtClean="0">
                <a:solidFill>
                  <a:schemeClr val="tx1"/>
                </a:solidFill>
                <a:latin typeface="Courier" charset="0"/>
                <a:ea typeface="ＭＳ Ｐゴシック" charset="0"/>
                <a:cs typeface="Courier" charset="0"/>
                <a:sym typeface="Courier" charset="0"/>
              </a:rPr>
              <a:t>/</a:t>
            </a:r>
          </a:p>
        </p:txBody>
      </p:sp>
      <p:sp>
        <p:nvSpPr>
          <p:cNvPr id="4" name="Slide Number Placeholder 3"/>
          <p:cNvSpPr>
            <a:spLocks noGrp="1"/>
          </p:cNvSpPr>
          <p:nvPr>
            <p:ph type="sldNum" sz="quarter" idx="10"/>
          </p:nvPr>
        </p:nvSpPr>
        <p:spPr/>
        <p:txBody>
          <a:bodyPr/>
          <a:lstStyle/>
          <a:p>
            <a:fld id="{3528E766-D65B-A946-AB93-E463F7094F33}" type="slidenum">
              <a:rPr lang="en-US" smtClean="0"/>
              <a:pPr/>
              <a:t>27</a:t>
            </a:fld>
            <a:endParaRPr lang="en-US" dirty="0"/>
          </a:p>
        </p:txBody>
      </p:sp>
    </p:spTree>
    <p:extLst>
      <p:ext uri="{BB962C8B-B14F-4D97-AF65-F5344CB8AC3E}">
        <p14:creationId xmlns:p14="http://schemas.microsoft.com/office/powerpoint/2010/main" val="427090249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OAuth</a:t>
            </a:r>
            <a:r>
              <a:rPr lang="en-US" dirty="0" smtClean="0"/>
              <a:t> is awesome for production grade apps. There is nothing better. But if</a:t>
            </a:r>
            <a:r>
              <a:rPr lang="en-US" baseline="0" dirty="0" smtClean="0"/>
              <a:t> I want to write a quick script to access my data, </a:t>
            </a:r>
            <a:r>
              <a:rPr lang="en-US" baseline="0" dirty="0" err="1" smtClean="0"/>
              <a:t>OAuth</a:t>
            </a:r>
            <a:r>
              <a:rPr lang="en-US" baseline="0" dirty="0" smtClean="0"/>
              <a:t> is a big barrier to cross before I can start playing with an API. Why not do what </a:t>
            </a:r>
            <a:r>
              <a:rPr lang="en-US" dirty="0" err="1" smtClean="0"/>
              <a:t>GitHub</a:t>
            </a:r>
            <a:r>
              <a:rPr lang="en-US" baseline="0" dirty="0" smtClean="0"/>
              <a:t> does and let the developer choose what works for him/her? Consider adding rate limits to discourage abuse and/or an X-Not-Production-Grade response header.</a:t>
            </a:r>
            <a:endParaRPr lang="en-US" dirty="0" smtClean="0"/>
          </a:p>
          <a:p>
            <a:endParaRPr lang="en-US" dirty="0" smtClean="0"/>
          </a:p>
          <a:p>
            <a:r>
              <a:rPr lang="en-US" dirty="0" smtClean="0"/>
              <a:t>Flexibility</a:t>
            </a:r>
            <a:r>
              <a:rPr lang="en-US" baseline="0" dirty="0" smtClean="0"/>
              <a:t> / usability tradeoff. </a:t>
            </a:r>
          </a:p>
        </p:txBody>
      </p:sp>
      <p:sp>
        <p:nvSpPr>
          <p:cNvPr id="4" name="Slide Number Placeholder 3"/>
          <p:cNvSpPr>
            <a:spLocks noGrp="1"/>
          </p:cNvSpPr>
          <p:nvPr>
            <p:ph type="sldNum" sz="quarter" idx="10"/>
          </p:nvPr>
        </p:nvSpPr>
        <p:spPr/>
        <p:txBody>
          <a:bodyPr/>
          <a:lstStyle/>
          <a:p>
            <a:fld id="{3528E766-D65B-A946-AB93-E463F7094F33}" type="slidenum">
              <a:rPr lang="en-US" smtClean="0"/>
              <a:pPr/>
              <a:t>28</a:t>
            </a:fld>
            <a:endParaRPr lang="en-US" dirty="0"/>
          </a:p>
        </p:txBody>
      </p:sp>
    </p:spTree>
    <p:extLst>
      <p:ext uri="{BB962C8B-B14F-4D97-AF65-F5344CB8AC3E}">
        <p14:creationId xmlns:p14="http://schemas.microsoft.com/office/powerpoint/2010/main" val="427090249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ISO-8601</a:t>
            </a:r>
          </a:p>
          <a:p>
            <a:r>
              <a:rPr lang="en-US" dirty="0" smtClean="0"/>
              <a:t>More info:</a:t>
            </a:r>
            <a:r>
              <a:rPr lang="en-US" baseline="0" dirty="0" smtClean="0"/>
              <a:t> http://</a:t>
            </a:r>
            <a:r>
              <a:rPr lang="en-US" baseline="0" dirty="0" err="1" smtClean="0"/>
              <a:t>en.wikipedia.org</a:t>
            </a:r>
            <a:r>
              <a:rPr lang="en-US" baseline="0" dirty="0" smtClean="0"/>
              <a:t>/wiki/ISO_8601</a:t>
            </a:r>
            <a:endParaRPr lang="en-US" dirty="0" smtClean="0"/>
          </a:p>
        </p:txBody>
      </p:sp>
      <p:sp>
        <p:nvSpPr>
          <p:cNvPr id="4" name="Slide Number Placeholder 3"/>
          <p:cNvSpPr>
            <a:spLocks noGrp="1"/>
          </p:cNvSpPr>
          <p:nvPr>
            <p:ph type="sldNum" sz="quarter" idx="10"/>
          </p:nvPr>
        </p:nvSpPr>
        <p:spPr/>
        <p:txBody>
          <a:bodyPr/>
          <a:lstStyle/>
          <a:p>
            <a:fld id="{3528E766-D65B-A946-AB93-E463F7094F33}" type="slidenum">
              <a:rPr lang="en-US" smtClean="0"/>
              <a:pPr/>
              <a:t>29</a:t>
            </a:fld>
            <a:endParaRPr lang="en-US" dirty="0"/>
          </a:p>
        </p:txBody>
      </p:sp>
    </p:spTree>
    <p:extLst>
      <p:ext uri="{BB962C8B-B14F-4D97-AF65-F5344CB8AC3E}">
        <p14:creationId xmlns:p14="http://schemas.microsoft.com/office/powerpoint/2010/main" val="42709024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a:t>
            </a:r>
            <a:r>
              <a:rPr lang="en-US" baseline="0" dirty="0" smtClean="0"/>
              <a:t> quick overview of what we’ll go through today.</a:t>
            </a:r>
            <a:endParaRPr lang="en-US" dirty="0"/>
          </a:p>
        </p:txBody>
      </p:sp>
      <p:sp>
        <p:nvSpPr>
          <p:cNvPr id="4" name="Slide Number Placeholder 3"/>
          <p:cNvSpPr>
            <a:spLocks noGrp="1"/>
          </p:cNvSpPr>
          <p:nvPr>
            <p:ph type="sldNum" sz="quarter" idx="10"/>
          </p:nvPr>
        </p:nvSpPr>
        <p:spPr/>
        <p:txBody>
          <a:bodyPr/>
          <a:lstStyle/>
          <a:p>
            <a:fld id="{3528E766-D65B-A946-AB93-E463F7094F33}" type="slidenum">
              <a:rPr lang="en-US" smtClean="0"/>
              <a:pPr/>
              <a:t>3</a:t>
            </a:fld>
            <a:endParaRPr lang="en-US" dirty="0"/>
          </a:p>
        </p:txBody>
      </p:sp>
    </p:spTree>
    <p:extLst>
      <p:ext uri="{BB962C8B-B14F-4D97-AF65-F5344CB8AC3E}">
        <p14:creationId xmlns:p14="http://schemas.microsoft.com/office/powerpoint/2010/main" val="200546281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a:t>
            </a:r>
            <a:r>
              <a:rPr lang="en-US" dirty="0" err="1" smtClean="0"/>
              <a:t>developers.facebook.com</a:t>
            </a:r>
            <a:r>
              <a:rPr lang="en-US" dirty="0" smtClean="0"/>
              <a:t>/docs/reference/</a:t>
            </a:r>
            <a:r>
              <a:rPr lang="en-US" dirty="0" err="1" smtClean="0"/>
              <a:t>api</a:t>
            </a:r>
            <a:r>
              <a:rPr lang="en-US" dirty="0" smtClean="0"/>
              <a:t>/</a:t>
            </a:r>
            <a:r>
              <a:rPr lang="en-US" dirty="0" err="1" smtClean="0"/>
              <a:t>field_expansion</a:t>
            </a:r>
            <a:r>
              <a:rPr lang="en-US" dirty="0" smtClean="0"/>
              <a:t>/</a:t>
            </a:r>
            <a:endParaRPr lang="en-US" dirty="0" smtClean="0"/>
          </a:p>
        </p:txBody>
      </p:sp>
      <p:sp>
        <p:nvSpPr>
          <p:cNvPr id="4" name="Slide Number Placeholder 3"/>
          <p:cNvSpPr>
            <a:spLocks noGrp="1"/>
          </p:cNvSpPr>
          <p:nvPr>
            <p:ph type="sldNum" sz="quarter" idx="10"/>
          </p:nvPr>
        </p:nvSpPr>
        <p:spPr/>
        <p:txBody>
          <a:bodyPr/>
          <a:lstStyle/>
          <a:p>
            <a:fld id="{3528E766-D65B-A946-AB93-E463F7094F33}" type="slidenum">
              <a:rPr lang="en-US" smtClean="0"/>
              <a:pPr/>
              <a:t>30</a:t>
            </a:fld>
            <a:endParaRPr lang="en-US" dirty="0"/>
          </a:p>
        </p:txBody>
      </p:sp>
    </p:spTree>
    <p:extLst>
      <p:ext uri="{BB962C8B-B14F-4D97-AF65-F5344CB8AC3E}">
        <p14:creationId xmlns:p14="http://schemas.microsoft.com/office/powerpoint/2010/main" val="427090249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Limit</a:t>
            </a:r>
            <a:r>
              <a:rPr lang="en-US" baseline="0" dirty="0" smtClean="0"/>
              <a:t> &amp; </a:t>
            </a:r>
            <a:r>
              <a:rPr lang="en-US" baseline="0" dirty="0" smtClean="0"/>
              <a:t>offset</a:t>
            </a:r>
            <a:endParaRPr lang="en-US" dirty="0" smtClean="0"/>
          </a:p>
        </p:txBody>
      </p:sp>
      <p:sp>
        <p:nvSpPr>
          <p:cNvPr id="4" name="Slide Number Placeholder 3"/>
          <p:cNvSpPr>
            <a:spLocks noGrp="1"/>
          </p:cNvSpPr>
          <p:nvPr>
            <p:ph type="sldNum" sz="quarter" idx="10"/>
          </p:nvPr>
        </p:nvSpPr>
        <p:spPr/>
        <p:txBody>
          <a:bodyPr/>
          <a:lstStyle/>
          <a:p>
            <a:fld id="{3528E766-D65B-A946-AB93-E463F7094F33}" type="slidenum">
              <a:rPr lang="en-US" smtClean="0"/>
              <a:pPr/>
              <a:t>31</a:t>
            </a:fld>
            <a:endParaRPr lang="en-US" dirty="0"/>
          </a:p>
        </p:txBody>
      </p:sp>
    </p:spTree>
    <p:extLst>
      <p:ext uri="{BB962C8B-B14F-4D97-AF65-F5344CB8AC3E}">
        <p14:creationId xmlns:p14="http://schemas.microsoft.com/office/powerpoint/2010/main" val="427090249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Anyone</a:t>
            </a:r>
            <a:r>
              <a:rPr lang="en-US" baseline="0" dirty="0" smtClean="0"/>
              <a:t> who has queried a database understands this naming.</a:t>
            </a:r>
            <a:endParaRPr lang="en-US" dirty="0" smtClean="0"/>
          </a:p>
        </p:txBody>
      </p:sp>
      <p:sp>
        <p:nvSpPr>
          <p:cNvPr id="4" name="Slide Number Placeholder 3"/>
          <p:cNvSpPr>
            <a:spLocks noGrp="1"/>
          </p:cNvSpPr>
          <p:nvPr>
            <p:ph type="sldNum" sz="quarter" idx="10"/>
          </p:nvPr>
        </p:nvSpPr>
        <p:spPr/>
        <p:txBody>
          <a:bodyPr/>
          <a:lstStyle/>
          <a:p>
            <a:fld id="{3528E766-D65B-A946-AB93-E463F7094F33}" type="slidenum">
              <a:rPr lang="en-US" smtClean="0"/>
              <a:pPr/>
              <a:t>32</a:t>
            </a:fld>
            <a:endParaRPr lang="en-US" dirty="0"/>
          </a:p>
        </p:txBody>
      </p:sp>
    </p:spTree>
    <p:extLst>
      <p:ext uri="{BB962C8B-B14F-4D97-AF65-F5344CB8AC3E}">
        <p14:creationId xmlns:p14="http://schemas.microsoft.com/office/powerpoint/2010/main" val="427090249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Having to start at  the root </a:t>
            </a:r>
            <a:r>
              <a:rPr lang="en-US" baseline="0" dirty="0" smtClean="0"/>
              <a:t>and crawl the graph </a:t>
            </a:r>
            <a:r>
              <a:rPr lang="en-US" baseline="0" dirty="0" smtClean="0"/>
              <a:t>every time? HATEOAS is the right problem to solve if the biggest problem is clients that are breaking. But since the biggest problem is adoption, don’t get distracted by HATEOAS. (FWIW, RV and REST are compatible, RV just places the adoption constraint above the Hypermedia As The Engine Of Application State constraint.)</a:t>
            </a:r>
            <a:endParaRPr lang="en-US" baseline="0" dirty="0" smtClean="0"/>
          </a:p>
          <a:p>
            <a:endParaRPr lang="en-US" baseline="0" dirty="0" smtClean="0"/>
          </a:p>
          <a:p>
            <a:r>
              <a:rPr lang="en-US" baseline="0" dirty="0" smtClean="0"/>
              <a:t>More info: http://</a:t>
            </a:r>
            <a:r>
              <a:rPr lang="en-US" baseline="0" dirty="0" err="1" smtClean="0"/>
              <a:t>martinfowler.com</a:t>
            </a:r>
            <a:r>
              <a:rPr lang="en-US" baseline="0" dirty="0" smtClean="0"/>
              <a:t>/articles/</a:t>
            </a:r>
            <a:r>
              <a:rPr lang="en-US" baseline="0" dirty="0" err="1" smtClean="0"/>
              <a:t>richardsonMaturityModel.html</a:t>
            </a:r>
            <a:endParaRPr lang="en-US" baseline="0" dirty="0" smtClean="0"/>
          </a:p>
        </p:txBody>
      </p:sp>
      <p:sp>
        <p:nvSpPr>
          <p:cNvPr id="4" name="Slide Number Placeholder 3"/>
          <p:cNvSpPr>
            <a:spLocks noGrp="1"/>
          </p:cNvSpPr>
          <p:nvPr>
            <p:ph type="sldNum" sz="quarter" idx="10"/>
          </p:nvPr>
        </p:nvSpPr>
        <p:spPr/>
        <p:txBody>
          <a:bodyPr/>
          <a:lstStyle/>
          <a:p>
            <a:fld id="{3528E766-D65B-A946-AB93-E463F7094F33}" type="slidenum">
              <a:rPr lang="en-US" smtClean="0"/>
              <a:pPr/>
              <a:t>33</a:t>
            </a:fld>
            <a:endParaRPr lang="en-US" dirty="0"/>
          </a:p>
        </p:txBody>
      </p:sp>
    </p:spTree>
    <p:extLst>
      <p:ext uri="{BB962C8B-B14F-4D97-AF65-F5344CB8AC3E}">
        <p14:creationId xmlns:p14="http://schemas.microsoft.com/office/powerpoint/2010/main" val="427090249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Hypermedia has a place.</a:t>
            </a:r>
            <a:endParaRPr lang="en-US" dirty="0" smtClean="0"/>
          </a:p>
          <a:p>
            <a:r>
              <a:rPr lang="en-US" dirty="0" smtClean="0"/>
              <a:t>Pagination. Next / previous. Facebook style. Metadata=true</a:t>
            </a:r>
          </a:p>
          <a:p>
            <a:r>
              <a:rPr lang="en-US" dirty="0" smtClean="0"/>
              <a:t>Relationships</a:t>
            </a:r>
          </a:p>
          <a:p>
            <a:r>
              <a:rPr lang="en-US" dirty="0" smtClean="0"/>
              <a:t>Business process</a:t>
            </a:r>
          </a:p>
          <a:p>
            <a:endParaRPr lang="en-US" dirty="0" smtClean="0"/>
          </a:p>
          <a:p>
            <a:r>
              <a:rPr lang="en-US" dirty="0" smtClean="0"/>
              <a:t>More </a:t>
            </a:r>
            <a:r>
              <a:rPr lang="en-US" dirty="0" smtClean="0"/>
              <a:t>info: https://</a:t>
            </a:r>
            <a:r>
              <a:rPr lang="en-US" dirty="0" err="1" smtClean="0"/>
              <a:t>developers.facebook.com</a:t>
            </a:r>
            <a:r>
              <a:rPr lang="en-US" dirty="0" smtClean="0"/>
              <a:t>/docs/reference/</a:t>
            </a:r>
            <a:r>
              <a:rPr lang="en-US" dirty="0" err="1" smtClean="0"/>
              <a:t>api</a:t>
            </a:r>
            <a:r>
              <a:rPr lang="en-US" dirty="0" smtClean="0"/>
              <a:t>/introspection/</a:t>
            </a:r>
          </a:p>
        </p:txBody>
      </p:sp>
      <p:sp>
        <p:nvSpPr>
          <p:cNvPr id="4" name="Slide Number Placeholder 3"/>
          <p:cNvSpPr>
            <a:spLocks noGrp="1"/>
          </p:cNvSpPr>
          <p:nvPr>
            <p:ph type="sldNum" sz="quarter" idx="10"/>
          </p:nvPr>
        </p:nvSpPr>
        <p:spPr/>
        <p:txBody>
          <a:bodyPr/>
          <a:lstStyle/>
          <a:p>
            <a:fld id="{3528E766-D65B-A946-AB93-E463F7094F33}" type="slidenum">
              <a:rPr lang="en-US" smtClean="0"/>
              <a:pPr/>
              <a:t>34</a:t>
            </a:fld>
            <a:endParaRPr lang="en-US" dirty="0"/>
          </a:p>
        </p:txBody>
      </p:sp>
    </p:spTree>
    <p:extLst>
      <p:ext uri="{BB962C8B-B14F-4D97-AF65-F5344CB8AC3E}">
        <p14:creationId xmlns:p14="http://schemas.microsoft.com/office/powerpoint/2010/main" val="427090249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Problem: 200 </a:t>
            </a:r>
            <a:r>
              <a:rPr lang="en-US" dirty="0" smtClean="0"/>
              <a:t>can be cached!</a:t>
            </a:r>
          </a:p>
          <a:p>
            <a:r>
              <a:rPr lang="en-US" dirty="0" smtClean="0"/>
              <a:t>Source:</a:t>
            </a:r>
            <a:r>
              <a:rPr lang="en-US" baseline="0" dirty="0" smtClean="0"/>
              <a:t> h</a:t>
            </a:r>
            <a:r>
              <a:rPr lang="en-US" dirty="0" smtClean="0"/>
              <a:t>ttp://</a:t>
            </a:r>
            <a:r>
              <a:rPr lang="en-US" dirty="0" err="1" smtClean="0"/>
              <a:t>docs.aws.amazon.com</a:t>
            </a:r>
            <a:r>
              <a:rPr lang="en-US" dirty="0" smtClean="0"/>
              <a:t>/AmazonS3/latest/API/</a:t>
            </a:r>
            <a:r>
              <a:rPr lang="en-US" dirty="0" err="1" smtClean="0"/>
              <a:t>RESTObjectCOPY.html</a:t>
            </a:r>
            <a:endParaRPr lang="en-US" dirty="0" smtClean="0"/>
          </a:p>
          <a:p>
            <a:r>
              <a:rPr lang="en-US" dirty="0" smtClean="0"/>
              <a:t>More</a:t>
            </a:r>
            <a:r>
              <a:rPr lang="en-US" baseline="0" dirty="0" smtClean="0"/>
              <a:t> info: </a:t>
            </a:r>
            <a:r>
              <a:rPr lang="en-US" dirty="0" smtClean="0"/>
              <a:t>http://</a:t>
            </a:r>
            <a:r>
              <a:rPr lang="en-US" dirty="0" err="1" smtClean="0"/>
              <a:t>tech.blog.box.com</a:t>
            </a:r>
            <a:r>
              <a:rPr lang="en-US" dirty="0" smtClean="0"/>
              <a:t>/2013/04/get-developer-hugs-with-rich-error-handling-in-your-</a:t>
            </a:r>
            <a:r>
              <a:rPr lang="en-US" dirty="0" err="1" smtClean="0"/>
              <a:t>api</a:t>
            </a:r>
            <a:r>
              <a:rPr lang="en-US" dirty="0" smtClean="0"/>
              <a:t>/</a:t>
            </a:r>
          </a:p>
        </p:txBody>
      </p:sp>
      <p:sp>
        <p:nvSpPr>
          <p:cNvPr id="4" name="Slide Number Placeholder 3"/>
          <p:cNvSpPr>
            <a:spLocks noGrp="1"/>
          </p:cNvSpPr>
          <p:nvPr>
            <p:ph type="sldNum" sz="quarter" idx="10"/>
          </p:nvPr>
        </p:nvSpPr>
        <p:spPr/>
        <p:txBody>
          <a:bodyPr/>
          <a:lstStyle/>
          <a:p>
            <a:fld id="{3528E766-D65B-A946-AB93-E463F7094F33}" type="slidenum">
              <a:rPr lang="en-US" smtClean="0"/>
              <a:pPr/>
              <a:t>35</a:t>
            </a:fld>
            <a:endParaRPr lang="en-US" dirty="0"/>
          </a:p>
        </p:txBody>
      </p:sp>
    </p:spTree>
    <p:extLst>
      <p:ext uri="{BB962C8B-B14F-4D97-AF65-F5344CB8AC3E}">
        <p14:creationId xmlns:p14="http://schemas.microsoft.com/office/powerpoint/2010/main" val="427090249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0" i="0" u="none" strike="noStrike" kern="1200" baseline="0" dirty="0" smtClean="0">
                <a:solidFill>
                  <a:schemeClr val="tx1"/>
                </a:solidFill>
                <a:latin typeface="Arial"/>
                <a:ea typeface="+mn-ea"/>
                <a:cs typeface="+mn-cs"/>
              </a:rPr>
              <a:t>When there are errors, people will need to understand how to fix them. Provide error information for people (not just machines). Look to Box, who did a very thoughtful redesign of their errors.</a:t>
            </a:r>
            <a:endParaRPr lang="en-US" dirty="0" smtClean="0"/>
          </a:p>
          <a:p>
            <a:endParaRPr lang="en-US" dirty="0" smtClean="0"/>
          </a:p>
          <a:p>
            <a:r>
              <a:rPr lang="en-US" dirty="0" smtClean="0"/>
              <a:t>More</a:t>
            </a:r>
            <a:r>
              <a:rPr lang="en-US" baseline="0" dirty="0" smtClean="0"/>
              <a:t> </a:t>
            </a:r>
            <a:r>
              <a:rPr lang="en-US" baseline="0" dirty="0" smtClean="0"/>
              <a:t>info: http://</a:t>
            </a:r>
            <a:r>
              <a:rPr lang="en-US" baseline="0" dirty="0" err="1" smtClean="0"/>
              <a:t>tech.blog.box.com</a:t>
            </a:r>
            <a:r>
              <a:rPr lang="en-US" baseline="0" dirty="0" smtClean="0"/>
              <a:t>/2013/04/get-developer-hugs-with-rich-error-handling-in-your-</a:t>
            </a:r>
            <a:r>
              <a:rPr lang="en-US" baseline="0" dirty="0" err="1" smtClean="0"/>
              <a:t>api</a:t>
            </a:r>
            <a:r>
              <a:rPr lang="en-US" baseline="0" dirty="0" smtClean="0"/>
              <a:t>/</a:t>
            </a:r>
          </a:p>
          <a:p>
            <a:r>
              <a:rPr lang="en-US" baseline="0" dirty="0" smtClean="0"/>
              <a:t>Also</a:t>
            </a:r>
            <a:r>
              <a:rPr lang="en-US" baseline="0" dirty="0" smtClean="0"/>
              <a:t>: http://</a:t>
            </a:r>
            <a:r>
              <a:rPr lang="en-US" baseline="0" dirty="0" err="1" smtClean="0"/>
              <a:t>www.mnot.net</a:t>
            </a:r>
            <a:r>
              <a:rPr lang="en-US" baseline="0" dirty="0" smtClean="0"/>
              <a:t>/blog/2013/05/15/</a:t>
            </a:r>
            <a:r>
              <a:rPr lang="en-US" baseline="0" dirty="0" err="1" smtClean="0"/>
              <a:t>http_problem</a:t>
            </a:r>
            <a:endParaRPr lang="en-US" dirty="0" smtClean="0"/>
          </a:p>
        </p:txBody>
      </p:sp>
      <p:sp>
        <p:nvSpPr>
          <p:cNvPr id="4" name="Slide Number Placeholder 3"/>
          <p:cNvSpPr>
            <a:spLocks noGrp="1"/>
          </p:cNvSpPr>
          <p:nvPr>
            <p:ph type="sldNum" sz="quarter" idx="10"/>
          </p:nvPr>
        </p:nvSpPr>
        <p:spPr/>
        <p:txBody>
          <a:bodyPr/>
          <a:lstStyle/>
          <a:p>
            <a:fld id="{3528E766-D65B-A946-AB93-E463F7094F33}" type="slidenum">
              <a:rPr lang="en-US" smtClean="0"/>
              <a:pPr/>
              <a:t>36</a:t>
            </a:fld>
            <a:endParaRPr lang="en-US" dirty="0"/>
          </a:p>
        </p:txBody>
      </p:sp>
    </p:spTree>
    <p:extLst>
      <p:ext uri="{BB962C8B-B14F-4D97-AF65-F5344CB8AC3E}">
        <p14:creationId xmlns:p14="http://schemas.microsoft.com/office/powerpoint/2010/main" val="427090249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the</a:t>
            </a:r>
            <a:r>
              <a:rPr lang="en-US" baseline="0" dirty="0" smtClean="0"/>
              <a:t> view-source world of the web + </a:t>
            </a:r>
            <a:r>
              <a:rPr lang="en-US" baseline="0" dirty="0" err="1" smtClean="0"/>
              <a:t>OAuth</a:t>
            </a:r>
            <a:r>
              <a:rPr lang="en-US" baseline="0" dirty="0" smtClean="0"/>
              <a:t>, providing a JavaScript SDK is a nice-to-have. </a:t>
            </a:r>
            <a:endParaRPr lang="en-US" dirty="0" smtClean="0"/>
          </a:p>
          <a:p>
            <a:r>
              <a:rPr lang="en-US" dirty="0" smtClean="0"/>
              <a:t>If</a:t>
            </a:r>
            <a:r>
              <a:rPr lang="en-US" baseline="0" dirty="0" smtClean="0"/>
              <a:t> you’re focused on mobile, there is a higher expectation that you will offer an </a:t>
            </a:r>
            <a:r>
              <a:rPr lang="en-US" dirty="0" smtClean="0"/>
              <a:t>Android</a:t>
            </a:r>
            <a:r>
              <a:rPr lang="en-US" baseline="0" dirty="0" smtClean="0"/>
              <a:t> </a:t>
            </a:r>
            <a:r>
              <a:rPr lang="en-US" baseline="0" dirty="0" smtClean="0"/>
              <a:t>/ </a:t>
            </a:r>
            <a:r>
              <a:rPr lang="en-US" baseline="0" dirty="0" err="1" smtClean="0"/>
              <a:t>iOS</a:t>
            </a:r>
            <a:r>
              <a:rPr lang="en-US" baseline="0" dirty="0" smtClean="0"/>
              <a:t> SDK.</a:t>
            </a:r>
          </a:p>
          <a:p>
            <a:endParaRPr lang="en-US" baseline="0" dirty="0" smtClean="0"/>
          </a:p>
          <a:p>
            <a:r>
              <a:rPr lang="en-US" baseline="0" dirty="0" smtClean="0"/>
              <a:t>Just don’t use an SDK to mask the messiness of your API design. Because with SDKs, you have additional burdens of documentation, support, and testing.</a:t>
            </a:r>
            <a:endParaRPr lang="en-US" dirty="0" smtClean="0"/>
          </a:p>
        </p:txBody>
      </p:sp>
      <p:sp>
        <p:nvSpPr>
          <p:cNvPr id="4" name="Slide Number Placeholder 3"/>
          <p:cNvSpPr>
            <a:spLocks noGrp="1"/>
          </p:cNvSpPr>
          <p:nvPr>
            <p:ph type="sldNum" sz="quarter" idx="10"/>
          </p:nvPr>
        </p:nvSpPr>
        <p:spPr/>
        <p:txBody>
          <a:bodyPr/>
          <a:lstStyle/>
          <a:p>
            <a:fld id="{3528E766-D65B-A946-AB93-E463F7094F33}" type="slidenum">
              <a:rPr lang="en-US" smtClean="0"/>
              <a:pPr/>
              <a:t>37</a:t>
            </a:fld>
            <a:endParaRPr lang="en-US" dirty="0"/>
          </a:p>
        </p:txBody>
      </p:sp>
    </p:spTree>
    <p:extLst>
      <p:ext uri="{BB962C8B-B14F-4D97-AF65-F5344CB8AC3E}">
        <p14:creationId xmlns:p14="http://schemas.microsoft.com/office/powerpoint/2010/main" val="427090249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won’t get meaningful feedback from</a:t>
            </a:r>
            <a:r>
              <a:rPr lang="en-US" baseline="0" dirty="0" smtClean="0"/>
              <a:t> users until you get it out into the world. You have all the mechanisms you need to start learning. Versioning can help you.</a:t>
            </a:r>
          </a:p>
          <a:p>
            <a:endParaRPr lang="en-US" baseline="0" dirty="0" smtClean="0"/>
          </a:p>
          <a:p>
            <a:r>
              <a:rPr lang="en-US" dirty="0" smtClean="0"/>
              <a:t>http://</a:t>
            </a:r>
            <a:r>
              <a:rPr lang="en-US" dirty="0" err="1" smtClean="0"/>
              <a:t>www.flickr.com</a:t>
            </a:r>
            <a:r>
              <a:rPr lang="en-US" dirty="0" smtClean="0"/>
              <a:t>/photos/</a:t>
            </a:r>
            <a:r>
              <a:rPr lang="en-US" dirty="0" err="1" smtClean="0"/>
              <a:t>joshuarothhaas</a:t>
            </a:r>
            <a:r>
              <a:rPr lang="en-US" dirty="0" smtClean="0"/>
              <a:t>/3327763912/sizes/l/</a:t>
            </a:r>
          </a:p>
        </p:txBody>
      </p:sp>
      <p:sp>
        <p:nvSpPr>
          <p:cNvPr id="4" name="Slide Number Placeholder 3"/>
          <p:cNvSpPr>
            <a:spLocks noGrp="1"/>
          </p:cNvSpPr>
          <p:nvPr>
            <p:ph type="sldNum" sz="quarter" idx="10"/>
          </p:nvPr>
        </p:nvSpPr>
        <p:spPr/>
        <p:txBody>
          <a:bodyPr/>
          <a:lstStyle/>
          <a:p>
            <a:fld id="{3528E766-D65B-A946-AB93-E463F7094F33}" type="slidenum">
              <a:rPr lang="en-US" smtClean="0"/>
              <a:pPr/>
              <a:t>38</a:t>
            </a:fld>
            <a:endParaRPr lang="en-US" dirty="0"/>
          </a:p>
        </p:txBody>
      </p:sp>
    </p:spTree>
    <p:extLst>
      <p:ext uri="{BB962C8B-B14F-4D97-AF65-F5344CB8AC3E}">
        <p14:creationId xmlns:p14="http://schemas.microsoft.com/office/powerpoint/2010/main" val="427090249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Consider</a:t>
            </a:r>
            <a:r>
              <a:rPr lang="en-US" baseline="0" dirty="0" smtClean="0"/>
              <a:t> </a:t>
            </a:r>
            <a:r>
              <a:rPr lang="en-US" dirty="0" smtClean="0"/>
              <a:t>the </a:t>
            </a:r>
            <a:r>
              <a:rPr lang="en-US" dirty="0" smtClean="0"/>
              <a:t>developer adoption perspective </a:t>
            </a:r>
            <a:r>
              <a:rPr lang="en-US" dirty="0" smtClean="0"/>
              <a:t>when</a:t>
            </a:r>
            <a:r>
              <a:rPr lang="en-US" baseline="0" dirty="0" smtClean="0"/>
              <a:t> wrestling with </a:t>
            </a:r>
            <a:r>
              <a:rPr lang="en-US" dirty="0" smtClean="0"/>
              <a:t>API </a:t>
            </a:r>
            <a:r>
              <a:rPr lang="en-US" dirty="0" smtClean="0"/>
              <a:t>design problems.</a:t>
            </a:r>
          </a:p>
          <a:p>
            <a:r>
              <a:rPr lang="en-US" baseline="0" dirty="0" smtClean="0"/>
              <a:t>Check </a:t>
            </a:r>
            <a:r>
              <a:rPr lang="en-US" baseline="0" dirty="0" smtClean="0"/>
              <a:t>out </a:t>
            </a:r>
            <a:r>
              <a:rPr lang="en-US" baseline="0" dirty="0" err="1" smtClean="0"/>
              <a:t>resourceverb.com</a:t>
            </a:r>
            <a:r>
              <a:rPr lang="en-US" baseline="0" dirty="0" smtClean="0"/>
              <a:t> for more background and patterns, and get in touch with us through the channels you find there.</a:t>
            </a:r>
          </a:p>
          <a:p>
            <a:r>
              <a:rPr lang="en-US" baseline="0" dirty="0" smtClean="0"/>
              <a:t>… </a:t>
            </a:r>
            <a:r>
              <a:rPr lang="en-US" baseline="0" dirty="0" smtClean="0"/>
              <a:t>and start making better APIs</a:t>
            </a:r>
            <a:r>
              <a:rPr lang="en-US" baseline="0" dirty="0" smtClean="0"/>
              <a:t>.</a:t>
            </a:r>
            <a:endParaRPr lang="en-US" baseline="0" dirty="0" smtClean="0"/>
          </a:p>
        </p:txBody>
      </p:sp>
      <p:sp>
        <p:nvSpPr>
          <p:cNvPr id="4" name="Slide Number Placeholder 3"/>
          <p:cNvSpPr>
            <a:spLocks noGrp="1"/>
          </p:cNvSpPr>
          <p:nvPr>
            <p:ph type="sldNum" sz="quarter" idx="10"/>
          </p:nvPr>
        </p:nvSpPr>
        <p:spPr/>
        <p:txBody>
          <a:bodyPr/>
          <a:lstStyle/>
          <a:p>
            <a:fld id="{3528E766-D65B-A946-AB93-E463F7094F33}" type="slidenum">
              <a:rPr lang="en-US" smtClean="0"/>
              <a:pPr/>
              <a:t>39</a:t>
            </a:fld>
            <a:endParaRPr lang="en-US" dirty="0"/>
          </a:p>
        </p:txBody>
      </p:sp>
    </p:spTree>
    <p:extLst>
      <p:ext uri="{BB962C8B-B14F-4D97-AF65-F5344CB8AC3E}">
        <p14:creationId xmlns:p14="http://schemas.microsoft.com/office/powerpoint/2010/main" val="42709024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note on APIs—when</a:t>
            </a:r>
            <a:r>
              <a:rPr lang="en-US" baseline="0" dirty="0" smtClean="0"/>
              <a:t>ever we mention APIs, assume we mean data being sent between clients and servers rather than device-level APIs. Usually we mean over HTTP.</a:t>
            </a:r>
            <a:endParaRPr lang="en-US" dirty="0"/>
          </a:p>
        </p:txBody>
      </p:sp>
      <p:sp>
        <p:nvSpPr>
          <p:cNvPr id="4" name="Slide Number Placeholder 3"/>
          <p:cNvSpPr>
            <a:spLocks noGrp="1"/>
          </p:cNvSpPr>
          <p:nvPr>
            <p:ph type="sldNum" sz="quarter" idx="10"/>
          </p:nvPr>
        </p:nvSpPr>
        <p:spPr/>
        <p:txBody>
          <a:bodyPr/>
          <a:lstStyle/>
          <a:p>
            <a:fld id="{3528E766-D65B-A946-AB93-E463F7094F33}" type="slidenum">
              <a:rPr lang="en-US" smtClean="0"/>
              <a:pPr/>
              <a:t>4</a:t>
            </a:fld>
            <a:endParaRPr lang="en-US" dirty="0"/>
          </a:p>
        </p:txBody>
      </p:sp>
    </p:spTree>
    <p:extLst>
      <p:ext uri="{BB962C8B-B14F-4D97-AF65-F5344CB8AC3E}">
        <p14:creationId xmlns:p14="http://schemas.microsoft.com/office/powerpoint/2010/main" val="330389112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528E766-D65B-A946-AB93-E463F7094F33}" type="slidenum">
              <a:rPr lang="en-US" smtClean="0"/>
              <a:pPr/>
              <a:t>40</a:t>
            </a:fld>
            <a:endParaRPr lang="en-US" dirty="0"/>
          </a:p>
        </p:txBody>
      </p:sp>
    </p:spTree>
    <p:extLst>
      <p:ext uri="{BB962C8B-B14F-4D97-AF65-F5344CB8AC3E}">
        <p14:creationId xmlns:p14="http://schemas.microsoft.com/office/powerpoint/2010/main" val="29418641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Source: http://www.w3.org/Protocols/HTTP/</a:t>
            </a:r>
            <a:r>
              <a:rPr lang="en-US" dirty="0" err="1" smtClean="0"/>
              <a:t>AsImplemented.html</a:t>
            </a:r>
            <a:endParaRPr lang="en-US" dirty="0" smtClean="0"/>
          </a:p>
          <a:p>
            <a:endParaRPr lang="en-US" dirty="0" smtClean="0"/>
          </a:p>
          <a:p>
            <a:r>
              <a:rPr lang="en-US" dirty="0" smtClean="0"/>
              <a:t>Super-fast,</a:t>
            </a:r>
            <a:r>
              <a:rPr lang="en-US" baseline="0" dirty="0" smtClean="0"/>
              <a:t> just so we’re all on the same page…</a:t>
            </a:r>
            <a:endParaRPr lang="en-US" dirty="0" smtClean="0"/>
          </a:p>
          <a:p>
            <a:r>
              <a:rPr lang="en-US" baseline="0" dirty="0" smtClean="0"/>
              <a:t>The web was made of hypertext, which was transported over HTTP. We still feel the influence of the www an APIs today.</a:t>
            </a:r>
          </a:p>
          <a:p>
            <a:r>
              <a:rPr lang="en-US" baseline="0" dirty="0" smtClean="0"/>
              <a:t>Way back then, there was no separation of content and presentation layers… except for one important example: a server could tell the client how to send data back with a form and a POST. URLs were addresses and we had two main verbs—GET and POST, which separated read from write so that server state changes </a:t>
            </a:r>
            <a:r>
              <a:rPr lang="en-US" baseline="0" dirty="0" err="1" smtClean="0"/>
              <a:t>didn</a:t>
            </a:r>
            <a:r>
              <a:rPr lang="fr-FR" baseline="0" dirty="0" smtClean="0"/>
              <a:t>’</a:t>
            </a:r>
            <a:r>
              <a:rPr lang="en-US" baseline="0" dirty="0" smtClean="0"/>
              <a:t>t happen by accident. </a:t>
            </a:r>
          </a:p>
        </p:txBody>
      </p:sp>
      <p:sp>
        <p:nvSpPr>
          <p:cNvPr id="4" name="Slide Number Placeholder 3"/>
          <p:cNvSpPr>
            <a:spLocks noGrp="1"/>
          </p:cNvSpPr>
          <p:nvPr>
            <p:ph type="sldNum" sz="quarter" idx="10"/>
          </p:nvPr>
        </p:nvSpPr>
        <p:spPr/>
        <p:txBody>
          <a:bodyPr/>
          <a:lstStyle/>
          <a:p>
            <a:fld id="{3528E766-D65B-A946-AB93-E463F7094F33}" type="slidenum">
              <a:rPr lang="en-US" smtClean="0"/>
              <a:pPr/>
              <a:t>5</a:t>
            </a:fld>
            <a:endParaRPr lang="en-US" dirty="0"/>
          </a:p>
        </p:txBody>
      </p:sp>
    </p:spTree>
    <p:extLst>
      <p:ext uri="{BB962C8B-B14F-4D97-AF65-F5344CB8AC3E}">
        <p14:creationId xmlns:p14="http://schemas.microsoft.com/office/powerpoint/2010/main" val="42709024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1998/99 saw the rise of XML-RPC and SOAP, the dawn of Service-Oriented Architecture. These were the first real web APIs in terms of serializing data for machines. They only really used one verb and one resource, and all the message complexity was hidden “underneath the surface” in the envelope and body of the message.</a:t>
            </a:r>
          </a:p>
          <a:p>
            <a:endParaRPr lang="en-US" baseline="0" dirty="0" smtClean="0"/>
          </a:p>
          <a:p>
            <a:r>
              <a:rPr lang="en-US" baseline="0" dirty="0" smtClean="0"/>
              <a:t>More info: </a:t>
            </a:r>
          </a:p>
          <a:p>
            <a:r>
              <a:rPr lang="en-US" baseline="0" dirty="0" smtClean="0"/>
              <a:t>RPC: http://</a:t>
            </a:r>
            <a:r>
              <a:rPr lang="en-US" baseline="0" dirty="0" err="1" smtClean="0"/>
              <a:t>xmlrpc.scripting.com</a:t>
            </a:r>
            <a:r>
              <a:rPr lang="en-US" baseline="0" dirty="0" smtClean="0"/>
              <a:t>/</a:t>
            </a:r>
            <a:r>
              <a:rPr lang="en-US" baseline="0" dirty="0" err="1" smtClean="0"/>
              <a:t>spec.html</a:t>
            </a:r>
            <a:endParaRPr lang="en-US" baseline="0" dirty="0" smtClean="0"/>
          </a:p>
          <a:p>
            <a:r>
              <a:rPr lang="en-US" baseline="0" dirty="0" smtClean="0"/>
              <a:t>SOAP: https://</a:t>
            </a:r>
            <a:r>
              <a:rPr lang="en-US" baseline="0" dirty="0" err="1" smtClean="0"/>
              <a:t>tools.ietf.org</a:t>
            </a:r>
            <a:r>
              <a:rPr lang="en-US" baseline="0" dirty="0" smtClean="0"/>
              <a:t>/html/draft-box-http-soap-00</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History: http://</a:t>
            </a:r>
            <a:r>
              <a:rPr lang="en-US" baseline="0" dirty="0" err="1" smtClean="0"/>
              <a:t>www.xml.com</a:t>
            </a:r>
            <a:r>
              <a:rPr lang="en-US" baseline="0" dirty="0" smtClean="0"/>
              <a:t>/pub/a/</a:t>
            </a:r>
            <a:r>
              <a:rPr lang="en-US" baseline="0" dirty="0" err="1" smtClean="0"/>
              <a:t>ws</a:t>
            </a:r>
            <a:r>
              <a:rPr lang="en-US" baseline="0" dirty="0" smtClean="0"/>
              <a:t>/2001/04/04/</a:t>
            </a:r>
            <a:r>
              <a:rPr lang="en-US" baseline="0" dirty="0" err="1" smtClean="0"/>
              <a:t>soap.html</a:t>
            </a:r>
            <a:endParaRPr lang="en-US" baseline="0" dirty="0" smtClean="0"/>
          </a:p>
        </p:txBody>
      </p:sp>
      <p:sp>
        <p:nvSpPr>
          <p:cNvPr id="4" name="Slide Number Placeholder 3"/>
          <p:cNvSpPr>
            <a:spLocks noGrp="1"/>
          </p:cNvSpPr>
          <p:nvPr>
            <p:ph type="sldNum" sz="quarter" idx="10"/>
          </p:nvPr>
        </p:nvSpPr>
        <p:spPr/>
        <p:txBody>
          <a:bodyPr/>
          <a:lstStyle/>
          <a:p>
            <a:fld id="{3528E766-D65B-A946-AB93-E463F7094F33}" type="slidenum">
              <a:rPr lang="en-US" smtClean="0"/>
              <a:pPr/>
              <a:t>6</a:t>
            </a:fld>
            <a:endParaRPr lang="en-US" dirty="0"/>
          </a:p>
        </p:txBody>
      </p:sp>
    </p:spTree>
    <p:extLst>
      <p:ext uri="{BB962C8B-B14F-4D97-AF65-F5344CB8AC3E}">
        <p14:creationId xmlns:p14="http://schemas.microsoft.com/office/powerpoint/2010/main" val="42709024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And</a:t>
            </a:r>
            <a:r>
              <a:rPr lang="en-US" baseline="0" dirty="0" smtClean="0"/>
              <a:t> then in 2000, Roy Fielding wrote his now famous dissertation. </a:t>
            </a:r>
            <a:r>
              <a:rPr lang="en-US" dirty="0" smtClean="0"/>
              <a:t>There</a:t>
            </a:r>
            <a:r>
              <a:rPr lang="en-US" baseline="0" dirty="0" smtClean="0"/>
              <a:t> is plenty of genius in REST—leveraging the strengths of HTTP. Thinking about how to address the problem of brittleness and contracts.</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But remember this was 2000. Before all the things that we take for granted now even existed. Is Representational State Transfer, using Hypermedia As The Engine Of Application State really that important?</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More info:</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err="1" smtClean="0"/>
              <a:t>Feilding’s</a:t>
            </a:r>
            <a:r>
              <a:rPr lang="en-US" dirty="0" smtClean="0"/>
              <a:t> dissertation: http://</a:t>
            </a:r>
            <a:r>
              <a:rPr lang="en-US" dirty="0" err="1" smtClean="0"/>
              <a:t>www.ics.uci.edu</a:t>
            </a:r>
            <a:r>
              <a:rPr lang="en-US" dirty="0" smtClean="0"/>
              <a:t>/~fielding/pubs/dissertation/</a:t>
            </a:r>
            <a:r>
              <a:rPr lang="en-US" dirty="0" err="1" smtClean="0"/>
              <a:t>top.htm</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2007 intro: http://</a:t>
            </a:r>
            <a:r>
              <a:rPr lang="en-US" dirty="0" err="1" smtClean="0"/>
              <a:t>www.infoq.com</a:t>
            </a:r>
            <a:r>
              <a:rPr lang="en-US" dirty="0" smtClean="0"/>
              <a:t>/articles/rest-introduction</a:t>
            </a:r>
          </a:p>
        </p:txBody>
      </p:sp>
      <p:sp>
        <p:nvSpPr>
          <p:cNvPr id="4" name="Slide Number Placeholder 3"/>
          <p:cNvSpPr>
            <a:spLocks noGrp="1"/>
          </p:cNvSpPr>
          <p:nvPr>
            <p:ph type="sldNum" sz="quarter" idx="10"/>
          </p:nvPr>
        </p:nvSpPr>
        <p:spPr/>
        <p:txBody>
          <a:bodyPr/>
          <a:lstStyle/>
          <a:p>
            <a:fld id="{3528E766-D65B-A946-AB93-E463F7094F33}" type="slidenum">
              <a:rPr lang="en-US" smtClean="0"/>
              <a:pPr/>
              <a:t>7</a:t>
            </a:fld>
            <a:endParaRPr lang="en-US" dirty="0"/>
          </a:p>
        </p:txBody>
      </p:sp>
    </p:spTree>
    <p:extLst>
      <p:ext uri="{BB962C8B-B14F-4D97-AF65-F5344CB8AC3E}">
        <p14:creationId xmlns:p14="http://schemas.microsoft.com/office/powerpoint/2010/main" val="42709024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Since</a:t>
            </a:r>
            <a:r>
              <a:rPr lang="en-US" baseline="0" dirty="0" smtClean="0"/>
              <a:t> 2000, these are some of the big things that have happened…</a:t>
            </a:r>
            <a:endParaRPr lang="en-US" dirty="0"/>
          </a:p>
        </p:txBody>
      </p:sp>
      <p:sp>
        <p:nvSpPr>
          <p:cNvPr id="4" name="Slide Number Placeholder 3"/>
          <p:cNvSpPr>
            <a:spLocks noGrp="1"/>
          </p:cNvSpPr>
          <p:nvPr>
            <p:ph type="sldNum" sz="quarter" idx="10"/>
          </p:nvPr>
        </p:nvSpPr>
        <p:spPr/>
        <p:txBody>
          <a:bodyPr/>
          <a:lstStyle/>
          <a:p>
            <a:fld id="{3528E766-D65B-A946-AB93-E463F7094F33}" type="slidenum">
              <a:rPr lang="en-US" smtClean="0"/>
              <a:pPr/>
              <a:t>8</a:t>
            </a:fld>
            <a:endParaRPr lang="en-US" dirty="0"/>
          </a:p>
        </p:txBody>
      </p:sp>
    </p:spTree>
    <p:extLst>
      <p:ext uri="{BB962C8B-B14F-4D97-AF65-F5344CB8AC3E}">
        <p14:creationId xmlns:p14="http://schemas.microsoft.com/office/powerpoint/2010/main" val="13757793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We’ve moved beyond “web </a:t>
            </a:r>
            <a:r>
              <a:rPr lang="en-US" dirty="0" err="1" smtClean="0"/>
              <a:t>apis</a:t>
            </a:r>
            <a:r>
              <a:rPr lang="en-US" dirty="0" smtClean="0"/>
              <a:t>.”</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Source: http://</a:t>
            </a:r>
            <a:r>
              <a:rPr lang="en-US" dirty="0" err="1" smtClean="0"/>
              <a:t>www.google.com</a:t>
            </a:r>
            <a:r>
              <a:rPr lang="en-US" dirty="0" smtClean="0"/>
              <a:t>/trends/</a:t>
            </a:r>
            <a:r>
              <a:rPr lang="en-US" dirty="0" err="1" smtClean="0"/>
              <a:t>explore?q</a:t>
            </a:r>
            <a:r>
              <a:rPr lang="en-US" dirty="0" smtClean="0"/>
              <a:t>=</a:t>
            </a:r>
            <a:r>
              <a:rPr lang="en-US" dirty="0" err="1" smtClean="0"/>
              <a:t>web#q</a:t>
            </a:r>
            <a:r>
              <a:rPr lang="en-US" dirty="0" smtClean="0"/>
              <a:t>=web%2C%20app&amp;cmpt=q</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What fit for the web,</a:t>
            </a:r>
            <a:r>
              <a:rPr lang="en-US" baseline="0" dirty="0" smtClean="0"/>
              <a:t> </a:t>
            </a:r>
            <a:r>
              <a:rPr lang="en-US" baseline="0" dirty="0" err="1" smtClean="0"/>
              <a:t>doesn</a:t>
            </a:r>
            <a:r>
              <a:rPr lang="fr-FR" baseline="0" dirty="0" smtClean="0"/>
              <a:t>’</a:t>
            </a:r>
            <a:r>
              <a:rPr lang="en-US" baseline="0" dirty="0" smtClean="0"/>
              <a:t>t necessarily fit for mobile.</a:t>
            </a:r>
            <a:endParaRPr lang="en-US" dirty="0" smtClean="0"/>
          </a:p>
        </p:txBody>
      </p:sp>
      <p:sp>
        <p:nvSpPr>
          <p:cNvPr id="4" name="Slide Number Placeholder 3"/>
          <p:cNvSpPr>
            <a:spLocks noGrp="1"/>
          </p:cNvSpPr>
          <p:nvPr>
            <p:ph type="sldNum" sz="quarter" idx="10"/>
          </p:nvPr>
        </p:nvSpPr>
        <p:spPr/>
        <p:txBody>
          <a:bodyPr/>
          <a:lstStyle/>
          <a:p>
            <a:fld id="{3528E766-D65B-A946-AB93-E463F7094F33}" type="slidenum">
              <a:rPr lang="en-US" smtClean="0"/>
              <a:pPr/>
              <a:t>9</a:t>
            </a:fld>
            <a:endParaRPr lang="en-US" dirty="0"/>
          </a:p>
        </p:txBody>
      </p:sp>
    </p:spTree>
    <p:extLst>
      <p:ext uri="{BB962C8B-B14F-4D97-AF65-F5344CB8AC3E}">
        <p14:creationId xmlns:p14="http://schemas.microsoft.com/office/powerpoint/2010/main" val="42709024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285619" y="3559482"/>
            <a:ext cx="8405682" cy="653437"/>
          </a:xfrm>
        </p:spPr>
        <p:txBody>
          <a:bodyPr rIns="0">
            <a:normAutofit/>
          </a:bodyPr>
          <a:lstStyle>
            <a:lvl1pPr algn="r">
              <a:defRPr sz="3200" b="0">
                <a:solidFill>
                  <a:schemeClr val="accent3"/>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1962942" y="4212918"/>
            <a:ext cx="7728359" cy="872790"/>
          </a:xfrm>
        </p:spPr>
        <p:txBody>
          <a:bodyPr rIns="0"/>
          <a:lstStyle>
            <a:lvl1pPr marL="0" indent="0" algn="r">
              <a:buNone/>
              <a:defRPr>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851071116"/>
      </p:ext>
    </p:extLst>
  </p:cSld>
  <p:clrMapOvr>
    <a:masterClrMapping/>
  </p:clrMapOvr>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descr="by-nc-nd.png"/>
          <p:cNvPicPr>
            <a:picLocks/>
          </p:cNvPicPr>
          <p:nvPr userDrawn="1"/>
        </p:nvPicPr>
        <p:blipFill>
          <a:blip r:embed="rId3">
            <a:extLst>
              <a:ext uri="{28A0092B-C50C-407E-A947-70E740481C1C}">
                <a14:useLocalDpi xmlns:a14="http://schemas.microsoft.com/office/drawing/2010/main" val="0"/>
              </a:ext>
            </a:extLst>
          </a:blip>
          <a:stretch>
            <a:fillRect/>
          </a:stretch>
        </p:blipFill>
        <p:spPr>
          <a:xfrm>
            <a:off x="608965" y="6454771"/>
            <a:ext cx="813816" cy="152405"/>
          </a:xfrm>
          <a:prstGeom prst="rect">
            <a:avLst/>
          </a:prstGeom>
        </p:spPr>
      </p:pic>
      <p:sp>
        <p:nvSpPr>
          <p:cNvPr id="8" name="Slide Number Placeholder 9"/>
          <p:cNvSpPr>
            <a:spLocks noGrp="1"/>
          </p:cNvSpPr>
          <p:nvPr>
            <p:ph type="sldNum" sz="quarter" idx="4"/>
          </p:nvPr>
        </p:nvSpPr>
        <p:spPr>
          <a:xfrm>
            <a:off x="4668732" y="6353012"/>
            <a:ext cx="2841837"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fld id="{B9CF2066-C172-C043-9656-E2597F9B5BE6}" type="slidenum">
              <a:rPr lang="en-US" smtClean="0"/>
              <a:pPr/>
              <a:t>‹#›</a:t>
            </a:fld>
            <a:endParaRPr lang="en-US"/>
          </a:p>
        </p:txBody>
      </p:sp>
    </p:spTree>
    <p:extLst>
      <p:ext uri="{BB962C8B-B14F-4D97-AF65-F5344CB8AC3E}">
        <p14:creationId xmlns:p14="http://schemas.microsoft.com/office/powerpoint/2010/main" val="1560071350"/>
      </p:ext>
    </p:extLst>
  </p:cSld>
  <p:clrMapOvr>
    <a:masterClrMapping/>
  </p:clrMapOvr>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56511" y="2880046"/>
            <a:ext cx="8946289" cy="795933"/>
          </a:xfrm>
        </p:spPr>
        <p:txBody>
          <a:bodyPr rIns="0" anchor="t">
            <a:normAutofit/>
          </a:bodyPr>
          <a:lstStyle>
            <a:lvl1pPr algn="r">
              <a:defRPr sz="3200" b="1" cap="none" baseline="0">
                <a:solidFill>
                  <a:schemeClr val="tx2"/>
                </a:solidFill>
              </a:defRPr>
            </a:lvl1pPr>
          </a:lstStyle>
          <a:p>
            <a:r>
              <a:rPr lang="en-US" dirty="0" smtClean="0"/>
              <a:t>Section head</a:t>
            </a:r>
            <a:endParaRPr lang="en-US" dirty="0"/>
          </a:p>
        </p:txBody>
      </p:sp>
    </p:spTree>
    <p:extLst>
      <p:ext uri="{BB962C8B-B14F-4D97-AF65-F5344CB8AC3E}">
        <p14:creationId xmlns:p14="http://schemas.microsoft.com/office/powerpoint/2010/main" val="4000578744"/>
      </p:ext>
    </p:extLst>
  </p:cSld>
  <p:clrMapOvr>
    <a:masterClrMapping/>
  </p:clrMapOvr>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8965" y="1419984"/>
            <a:ext cx="5379191" cy="4515671"/>
          </a:xfrm>
        </p:spPr>
        <p:txBody>
          <a:bodyPr/>
          <a:lstStyle>
            <a:lvl1pP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6191144" y="1419984"/>
            <a:ext cx="5379191" cy="4515671"/>
          </a:xfrm>
        </p:spPr>
        <p:txBody>
          <a:bodyPr/>
          <a:lstStyle>
            <a:lvl1pP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8" name="Picture 7" descr="by-nc-nd.png"/>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608965" y="6454771"/>
            <a:ext cx="813816" cy="152405"/>
          </a:xfrm>
          <a:prstGeom prst="rect">
            <a:avLst/>
          </a:prstGeom>
        </p:spPr>
      </p:pic>
      <p:sp>
        <p:nvSpPr>
          <p:cNvPr id="9" name="Slide Number Placeholder 9"/>
          <p:cNvSpPr>
            <a:spLocks noGrp="1"/>
          </p:cNvSpPr>
          <p:nvPr>
            <p:ph type="sldNum" sz="quarter" idx="4"/>
          </p:nvPr>
        </p:nvSpPr>
        <p:spPr>
          <a:xfrm>
            <a:off x="4668732" y="6353012"/>
            <a:ext cx="2841837"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fld id="{B9CF2066-C172-C043-9656-E2597F9B5BE6}" type="slidenum">
              <a:rPr lang="en-US" smtClean="0"/>
              <a:pPr/>
              <a:t>‹#›</a:t>
            </a:fld>
            <a:endParaRPr lang="en-US"/>
          </a:p>
        </p:txBody>
      </p:sp>
    </p:spTree>
    <p:extLst>
      <p:ext uri="{BB962C8B-B14F-4D97-AF65-F5344CB8AC3E}">
        <p14:creationId xmlns:p14="http://schemas.microsoft.com/office/powerpoint/2010/main" val="1324263921"/>
      </p:ext>
    </p:extLst>
  </p:cSld>
  <p:clrMapOvr>
    <a:masterClrMapping/>
  </p:clrMapOvr>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lvl1pPr>
          </a:lstStyle>
          <a:p>
            <a:r>
              <a:rPr lang="en-US" dirty="0" smtClean="0"/>
              <a:t>Click to edit Master title style</a:t>
            </a:r>
            <a:endParaRPr lang="en-US" dirty="0"/>
          </a:p>
        </p:txBody>
      </p:sp>
      <p:sp>
        <p:nvSpPr>
          <p:cNvPr id="3" name="Text Placeholder 2"/>
          <p:cNvSpPr>
            <a:spLocks noGrp="1"/>
          </p:cNvSpPr>
          <p:nvPr>
            <p:ph type="body" idx="1"/>
          </p:nvPr>
        </p:nvSpPr>
        <p:spPr>
          <a:xfrm>
            <a:off x="608965" y="1061472"/>
            <a:ext cx="5381306" cy="639762"/>
          </a:xfrm>
        </p:spPr>
        <p:txBody>
          <a:bodyPr anchor="b">
            <a:normAutofit/>
          </a:bodyPr>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608965" y="1701234"/>
            <a:ext cx="5381306" cy="4482778"/>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6916" y="1061472"/>
            <a:ext cx="5383420" cy="639762"/>
          </a:xfrm>
        </p:spPr>
        <p:txBody>
          <a:bodyPr anchor="b">
            <a:normAutofit/>
          </a:bodyPr>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6916" y="1701234"/>
            <a:ext cx="5383420" cy="4482779"/>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10" name="Picture 9" descr="by-nc-nd.png"/>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608965" y="6454771"/>
            <a:ext cx="813816" cy="152405"/>
          </a:xfrm>
          <a:prstGeom prst="rect">
            <a:avLst/>
          </a:prstGeom>
        </p:spPr>
      </p:pic>
      <p:sp>
        <p:nvSpPr>
          <p:cNvPr id="11" name="Slide Number Placeholder 9"/>
          <p:cNvSpPr>
            <a:spLocks noGrp="1"/>
          </p:cNvSpPr>
          <p:nvPr>
            <p:ph type="sldNum" sz="quarter" idx="10"/>
          </p:nvPr>
        </p:nvSpPr>
        <p:spPr>
          <a:xfrm>
            <a:off x="4668732" y="6353012"/>
            <a:ext cx="2841837"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fld id="{B9CF2066-C172-C043-9656-E2597F9B5BE6}" type="slidenum">
              <a:rPr lang="en-US" smtClean="0"/>
              <a:pPr/>
              <a:t>‹#›</a:t>
            </a:fld>
            <a:endParaRPr lang="en-US"/>
          </a:p>
        </p:txBody>
      </p:sp>
    </p:spTree>
    <p:extLst>
      <p:ext uri="{BB962C8B-B14F-4D97-AF65-F5344CB8AC3E}">
        <p14:creationId xmlns:p14="http://schemas.microsoft.com/office/powerpoint/2010/main" val="4266194555"/>
      </p:ext>
    </p:extLst>
  </p:cSld>
  <p:clrMapOvr>
    <a:masterClrMapping/>
  </p:clrMapOvr>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pic>
        <p:nvPicPr>
          <p:cNvPr id="6" name="Picture 5" descr="by-nc-nd.png"/>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608965" y="6454771"/>
            <a:ext cx="813816" cy="152405"/>
          </a:xfrm>
          <a:prstGeom prst="rect">
            <a:avLst/>
          </a:prstGeom>
        </p:spPr>
      </p:pic>
      <p:sp>
        <p:nvSpPr>
          <p:cNvPr id="7" name="Slide Number Placeholder 9"/>
          <p:cNvSpPr>
            <a:spLocks noGrp="1"/>
          </p:cNvSpPr>
          <p:nvPr>
            <p:ph type="sldNum" sz="quarter" idx="4"/>
          </p:nvPr>
        </p:nvSpPr>
        <p:spPr>
          <a:xfrm>
            <a:off x="4668732" y="6353012"/>
            <a:ext cx="2841837"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fld id="{B9CF2066-C172-C043-9656-E2597F9B5BE6}" type="slidenum">
              <a:rPr lang="en-US" smtClean="0"/>
              <a:pPr/>
              <a:t>‹#›</a:t>
            </a:fld>
            <a:endParaRPr lang="en-US"/>
          </a:p>
        </p:txBody>
      </p:sp>
    </p:spTree>
    <p:extLst>
      <p:ext uri="{BB962C8B-B14F-4D97-AF65-F5344CB8AC3E}">
        <p14:creationId xmlns:p14="http://schemas.microsoft.com/office/powerpoint/2010/main" val="2505119187"/>
      </p:ext>
    </p:extLst>
  </p:cSld>
  <p:clrMapOvr>
    <a:masterClrMapping/>
  </p:clrMapOvr>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by-nc-nd.png"/>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608965" y="6454771"/>
            <a:ext cx="813816" cy="152405"/>
          </a:xfrm>
          <a:prstGeom prst="rect">
            <a:avLst/>
          </a:prstGeom>
        </p:spPr>
      </p:pic>
      <p:sp>
        <p:nvSpPr>
          <p:cNvPr id="6" name="Slide Number Placeholder 9"/>
          <p:cNvSpPr>
            <a:spLocks noGrp="1"/>
          </p:cNvSpPr>
          <p:nvPr>
            <p:ph type="sldNum" sz="quarter" idx="4"/>
          </p:nvPr>
        </p:nvSpPr>
        <p:spPr>
          <a:xfrm>
            <a:off x="4668732" y="6353012"/>
            <a:ext cx="2841837"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fld id="{B9CF2066-C172-C043-9656-E2597F9B5BE6}" type="slidenum">
              <a:rPr lang="en-US" smtClean="0"/>
              <a:pPr/>
              <a:t>‹#›</a:t>
            </a:fld>
            <a:endParaRPr lang="en-US"/>
          </a:p>
        </p:txBody>
      </p:sp>
    </p:spTree>
    <p:extLst>
      <p:ext uri="{BB962C8B-B14F-4D97-AF65-F5344CB8AC3E}">
        <p14:creationId xmlns:p14="http://schemas.microsoft.com/office/powerpoint/2010/main" val="30094150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ustom Layout">
    <p:bg>
      <p:bgPr>
        <a:blipFill rotWithShape="1">
          <a:blip r:embed="rId2"/>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64966596"/>
      </p:ext>
    </p:extLst>
  </p:cSld>
  <p:clrMapOvr>
    <a:masterClrMapping/>
  </p:clrMapOvr>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theme" Target="../theme/theme1.xml"/><Relationship Id="rId10"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rotWithShape="1">
          <a:blip r:embed="rId10"/>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8965" y="455210"/>
            <a:ext cx="10961370" cy="674694"/>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608965" y="1422748"/>
            <a:ext cx="10961370" cy="4703415"/>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Slide Number Placeholder 9"/>
          <p:cNvSpPr>
            <a:spLocks noGrp="1"/>
          </p:cNvSpPr>
          <p:nvPr>
            <p:ph type="sldNum" sz="quarter" idx="4"/>
          </p:nvPr>
        </p:nvSpPr>
        <p:spPr>
          <a:xfrm>
            <a:off x="4668732" y="6353012"/>
            <a:ext cx="2841837" cy="365125"/>
          </a:xfrm>
          <a:prstGeom prst="rect">
            <a:avLst/>
          </a:prstGeom>
        </p:spPr>
        <p:txBody>
          <a:bodyPr vert="horz" lIns="91440" tIns="45720" rIns="91440" bIns="45720" rtlCol="0" anchor="ctr"/>
          <a:lstStyle>
            <a:lvl1pPr algn="ctr">
              <a:defRPr sz="1200">
                <a:solidFill>
                  <a:schemeClr val="tx1">
                    <a:tint val="75000"/>
                  </a:schemeClr>
                </a:solidFill>
                <a:latin typeface="Arial"/>
              </a:defRPr>
            </a:lvl1pPr>
          </a:lstStyle>
          <a:p>
            <a:fld id="{B9CF2066-C172-C043-9656-E2597F9B5BE6}" type="slidenum">
              <a:rPr lang="en-US" smtClean="0"/>
              <a:pPr/>
              <a:t>‹#›</a:t>
            </a:fld>
            <a:endParaRPr lang="en-US" dirty="0"/>
          </a:p>
        </p:txBody>
      </p:sp>
    </p:spTree>
    <p:extLst>
      <p:ext uri="{BB962C8B-B14F-4D97-AF65-F5344CB8AC3E}">
        <p14:creationId xmlns:p14="http://schemas.microsoft.com/office/powerpoint/2010/main" val="4266398470"/>
      </p:ext>
    </p:extLst>
  </p:cSld>
  <p:clrMap bg1="lt1" tx1="dk1" bg2="lt2" tx2="dk2" accent1="accent1" accent2="accent2" accent3="accent3" accent4="accent4" accent5="accent5" accent6="accent6" hlink="hlink" folHlink="folHlink"/>
  <p:sldLayoutIdLst>
    <p:sldLayoutId id="2147483915" r:id="rId1"/>
    <p:sldLayoutId id="2147483916" r:id="rId2"/>
    <p:sldLayoutId id="2147483917" r:id="rId3"/>
    <p:sldLayoutId id="2147483918" r:id="rId4"/>
    <p:sldLayoutId id="2147483919" r:id="rId5"/>
    <p:sldLayoutId id="2147483920" r:id="rId6"/>
    <p:sldLayoutId id="2147483921" r:id="rId7"/>
    <p:sldLayoutId id="2147483922" r:id="rId8"/>
  </p:sldLayoutIdLst>
  <p:timing>
    <p:tnLst>
      <p:par>
        <p:cTn xmlns:p14="http://schemas.microsoft.com/office/powerpoint/2010/main" id="1" dur="indefinite" restart="never" nodeType="tmRoot"/>
      </p:par>
    </p:tnLst>
  </p:timing>
  <p:hf hdr="0" ftr="0" dt="0"/>
  <p:txStyles>
    <p:titleStyle>
      <a:lvl1pPr algn="l" defTabSz="457200" rtl="0" eaLnBrk="1" latinLnBrk="0" hangingPunct="1">
        <a:spcBef>
          <a:spcPct val="0"/>
        </a:spcBef>
        <a:buNone/>
        <a:defRPr sz="2200" b="1" kern="1200">
          <a:solidFill>
            <a:schemeClr val="tx2"/>
          </a:solidFill>
          <a:latin typeface="Arial"/>
          <a:ea typeface="+mj-ea"/>
          <a:cs typeface="+mj-cs"/>
        </a:defRPr>
      </a:lvl1pPr>
    </p:titleStyle>
    <p:bodyStyle>
      <a:lvl1pPr marL="342900" indent="-342900" algn="l" defTabSz="457200" rtl="0" eaLnBrk="1" latinLnBrk="0" hangingPunct="1">
        <a:spcBef>
          <a:spcPct val="20000"/>
        </a:spcBef>
        <a:buClr>
          <a:schemeClr val="tx2"/>
        </a:buClr>
        <a:buFont typeface="Arial"/>
        <a:buChar char="•"/>
        <a:defRPr sz="2000" kern="1200">
          <a:solidFill>
            <a:schemeClr val="tx1"/>
          </a:solidFill>
          <a:latin typeface="Arial"/>
          <a:ea typeface="+mn-ea"/>
          <a:cs typeface="+mn-cs"/>
        </a:defRPr>
      </a:lvl1pPr>
      <a:lvl2pPr marL="742950" indent="-285750" algn="l" defTabSz="457200" rtl="0" eaLnBrk="1" latinLnBrk="0" hangingPunct="1">
        <a:spcBef>
          <a:spcPct val="20000"/>
        </a:spcBef>
        <a:buClr>
          <a:schemeClr val="tx2"/>
        </a:buClr>
        <a:buFont typeface="Arial"/>
        <a:buChar char="–"/>
        <a:defRPr sz="1800" kern="1200">
          <a:solidFill>
            <a:schemeClr val="tx1"/>
          </a:solidFill>
          <a:latin typeface="Arial"/>
          <a:ea typeface="+mn-ea"/>
          <a:cs typeface="+mn-cs"/>
        </a:defRPr>
      </a:lvl2pPr>
      <a:lvl3pPr marL="1143000" indent="-228600" algn="l" defTabSz="457200" rtl="0" eaLnBrk="1" latinLnBrk="0" hangingPunct="1">
        <a:spcBef>
          <a:spcPct val="20000"/>
        </a:spcBef>
        <a:buClr>
          <a:schemeClr val="tx2"/>
        </a:buClr>
        <a:buFont typeface="Arial"/>
        <a:buChar char="•"/>
        <a:defRPr sz="1600" kern="1200">
          <a:solidFill>
            <a:schemeClr val="tx1"/>
          </a:solidFill>
          <a:latin typeface="Arial"/>
          <a:ea typeface="+mn-ea"/>
          <a:cs typeface="+mn-cs"/>
        </a:defRPr>
      </a:lvl3pPr>
      <a:lvl4pPr marL="1600200" indent="-228600" algn="l" defTabSz="457200" rtl="0" eaLnBrk="1" latinLnBrk="0" hangingPunct="1">
        <a:spcBef>
          <a:spcPct val="20000"/>
        </a:spcBef>
        <a:buClr>
          <a:schemeClr val="tx2"/>
        </a:buClr>
        <a:buFont typeface="Arial"/>
        <a:buChar char="–"/>
        <a:defRPr sz="1600" kern="1200">
          <a:solidFill>
            <a:schemeClr val="tx1"/>
          </a:solidFill>
          <a:latin typeface="Arial"/>
          <a:ea typeface="+mn-ea"/>
          <a:cs typeface="+mn-cs"/>
        </a:defRPr>
      </a:lvl4pPr>
      <a:lvl5pPr marL="2057400" indent="-228600" algn="l" defTabSz="457200" rtl="0" eaLnBrk="1" latinLnBrk="0" hangingPunct="1">
        <a:spcBef>
          <a:spcPct val="20000"/>
        </a:spcBef>
        <a:buClr>
          <a:schemeClr val="tx2"/>
        </a:buClr>
        <a:buFont typeface="Arial"/>
        <a:buChar char="»"/>
        <a:defRPr sz="1600" kern="1200">
          <a:solidFill>
            <a:schemeClr val="tx1"/>
          </a:solidFill>
          <a:latin typeface="Arial"/>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21.png"/><Relationship Id="rId6" Type="http://schemas.openxmlformats.org/officeDocument/2006/relationships/image" Target="../media/image22.png"/><Relationship Id="rId7" Type="http://schemas.openxmlformats.org/officeDocument/2006/relationships/image" Target="../media/image23.pn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png"/><Relationship Id="rId5" Type="http://schemas.openxmlformats.org/officeDocument/2006/relationships/image" Target="../media/image26.pn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9.png"/><Relationship Id="rId6"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3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3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3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3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3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35.png"/></Relationships>
</file>

<file path=ppt/slides/_rels/slide36.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7.png"/><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39.png"/><Relationship Id="rId5" Type="http://schemas.openxmlformats.org/officeDocument/2006/relationships/image" Target="../media/image40.png"/><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41.png"/></Relationships>
</file>

<file path=ppt/slides/_rels/slide39.xml.rels><?xml version="1.0" encoding="UTF-8" standalone="yes"?>
<Relationships xmlns="http://schemas.openxmlformats.org/package/2006/relationships"><Relationship Id="rId3" Type="http://schemas.openxmlformats.org/officeDocument/2006/relationships/image" Target="../media/image42.png"/><Relationship Id="rId4" Type="http://schemas.openxmlformats.org/officeDocument/2006/relationships/image" Target="../media/image43.png"/><Relationship Id="rId5" Type="http://schemas.openxmlformats.org/officeDocument/2006/relationships/image" Target="../media/image44.png"/><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3600" dirty="0">
                <a:solidFill>
                  <a:schemeClr val="tx1">
                    <a:lumMod val="75000"/>
                  </a:schemeClr>
                </a:solidFill>
              </a:rPr>
              <a:t>Adoption-Centered API Design</a:t>
            </a:r>
          </a:p>
        </p:txBody>
      </p:sp>
      <p:sp>
        <p:nvSpPr>
          <p:cNvPr id="3" name="Subtitle 2"/>
          <p:cNvSpPr>
            <a:spLocks noGrp="1"/>
          </p:cNvSpPr>
          <p:nvPr>
            <p:ph type="subTitle" idx="1"/>
          </p:nvPr>
        </p:nvSpPr>
        <p:spPr/>
        <p:txBody>
          <a:bodyPr>
            <a:noAutofit/>
          </a:bodyPr>
          <a:lstStyle/>
          <a:p>
            <a:r>
              <a:rPr lang="en-US" sz="2400" dirty="0">
                <a:solidFill>
                  <a:schemeClr val="bg2">
                    <a:lumMod val="50000"/>
                  </a:schemeClr>
                </a:solidFill>
              </a:rPr>
              <a:t>Marsh </a:t>
            </a:r>
            <a:r>
              <a:rPr lang="en-US" sz="2400" dirty="0" smtClean="0">
                <a:solidFill>
                  <a:schemeClr val="bg2">
                    <a:lumMod val="50000"/>
                  </a:schemeClr>
                </a:solidFill>
              </a:rPr>
              <a:t>Gardiner, @earth2marsh</a:t>
            </a:r>
          </a:p>
          <a:p>
            <a:r>
              <a:rPr lang="en-US" sz="2400" dirty="0" smtClean="0">
                <a:solidFill>
                  <a:schemeClr val="bg2">
                    <a:lumMod val="50000"/>
                  </a:schemeClr>
                </a:solidFill>
              </a:rPr>
              <a:t>Brian </a:t>
            </a:r>
            <a:r>
              <a:rPr lang="en-US" sz="2400" dirty="0" err="1" smtClean="0">
                <a:solidFill>
                  <a:schemeClr val="bg2">
                    <a:lumMod val="50000"/>
                  </a:schemeClr>
                </a:solidFill>
              </a:rPr>
              <a:t>Mulloy</a:t>
            </a:r>
            <a:r>
              <a:rPr lang="en-US" sz="2400" dirty="0" smtClean="0">
                <a:solidFill>
                  <a:schemeClr val="bg2">
                    <a:lumMod val="50000"/>
                  </a:schemeClr>
                </a:solidFill>
              </a:rPr>
              <a:t>, @landlessness</a:t>
            </a:r>
            <a:endParaRPr lang="en-US" sz="2400" dirty="0">
              <a:solidFill>
                <a:schemeClr val="bg2">
                  <a:lumMod val="50000"/>
                </a:schemeClr>
              </a:solidFill>
            </a:endParaRPr>
          </a:p>
          <a:p>
            <a:endParaRPr lang="en-US" sz="2400" dirty="0">
              <a:solidFill>
                <a:schemeClr val="bg2">
                  <a:lumMod val="50000"/>
                </a:schemeClr>
              </a:solidFill>
            </a:endParaRPr>
          </a:p>
        </p:txBody>
      </p:sp>
    </p:spTree>
    <p:extLst>
      <p:ext uri="{BB962C8B-B14F-4D97-AF65-F5344CB8AC3E}">
        <p14:creationId xmlns:p14="http://schemas.microsoft.com/office/powerpoint/2010/main" val="3172146584"/>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t>Technology unlocks technology…</a:t>
            </a:r>
            <a:endParaRPr lang="en-US" sz="3200" dirty="0"/>
          </a:p>
        </p:txBody>
      </p:sp>
      <p:sp>
        <p:nvSpPr>
          <p:cNvPr id="4" name="Slide Number Placeholder 3"/>
          <p:cNvSpPr>
            <a:spLocks noGrp="1"/>
          </p:cNvSpPr>
          <p:nvPr>
            <p:ph type="sldNum" sz="quarter" idx="4"/>
          </p:nvPr>
        </p:nvSpPr>
        <p:spPr/>
        <p:txBody>
          <a:bodyPr/>
          <a:lstStyle/>
          <a:p>
            <a:fld id="{B9CF2066-C172-C043-9656-E2597F9B5BE6}" type="slidenum">
              <a:rPr lang="en-US" smtClean="0"/>
              <a:pPr/>
              <a:t>10</a:t>
            </a:fld>
            <a:endParaRPr lang="en-US"/>
          </a:p>
        </p:txBody>
      </p:sp>
      <p:pic>
        <p:nvPicPr>
          <p:cNvPr id="5" name="Content Placeholder 4" descr="civ2chart.jpg__1799×1462_.png"/>
          <p:cNvPicPr>
            <a:picLocks noGrp="1" noChangeAspect="1"/>
          </p:cNvPicPr>
          <p:nvPr>
            <p:ph idx="1"/>
          </p:nvPr>
        </p:nvPicPr>
        <p:blipFill rotWithShape="1">
          <a:blip r:embed="rId3">
            <a:extLst>
              <a:ext uri="{28A0092B-C50C-407E-A947-70E740481C1C}">
                <a14:useLocalDpi xmlns:a14="http://schemas.microsoft.com/office/drawing/2010/main" val="0"/>
              </a:ext>
            </a:extLst>
          </a:blip>
          <a:srcRect l="-6" t="1818" r="6" b="21071"/>
          <a:stretch/>
        </p:blipFill>
        <p:spPr>
          <a:xfrm>
            <a:off x="562567" y="1210752"/>
            <a:ext cx="10831827" cy="4872906"/>
          </a:xfrm>
        </p:spPr>
      </p:pic>
    </p:spTree>
    <p:extLst>
      <p:ext uri="{BB962C8B-B14F-4D97-AF65-F5344CB8AC3E}">
        <p14:creationId xmlns:p14="http://schemas.microsoft.com/office/powerpoint/2010/main" val="2255277001"/>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err="1" smtClean="0"/>
              <a:t>Gehry</a:t>
            </a:r>
            <a:r>
              <a:rPr lang="en-US" sz="3200" dirty="0" smtClean="0"/>
              <a:t> </a:t>
            </a:r>
            <a:r>
              <a:rPr lang="en-US" sz="3200" dirty="0" err="1" smtClean="0"/>
              <a:t>vs</a:t>
            </a:r>
            <a:r>
              <a:rPr lang="en-US" sz="3200" dirty="0" smtClean="0"/>
              <a:t> Winnebago</a:t>
            </a:r>
            <a:endParaRPr lang="en-US" sz="3200" dirty="0"/>
          </a:p>
        </p:txBody>
      </p:sp>
      <p:sp>
        <p:nvSpPr>
          <p:cNvPr id="4" name="Slide Number Placeholder 3"/>
          <p:cNvSpPr>
            <a:spLocks noGrp="1"/>
          </p:cNvSpPr>
          <p:nvPr>
            <p:ph type="sldNum" sz="quarter" idx="4"/>
          </p:nvPr>
        </p:nvSpPr>
        <p:spPr/>
        <p:txBody>
          <a:bodyPr/>
          <a:lstStyle/>
          <a:p>
            <a:fld id="{B9CF2066-C172-C043-9656-E2597F9B5BE6}" type="slidenum">
              <a:rPr lang="en-US" smtClean="0"/>
              <a:pPr/>
              <a:t>11</a:t>
            </a:fld>
            <a:endParaRPr lang="en-US"/>
          </a:p>
        </p:txBody>
      </p:sp>
      <p:sp>
        <p:nvSpPr>
          <p:cNvPr id="5" name="TextBox 4"/>
          <p:cNvSpPr txBox="1"/>
          <p:nvPr/>
        </p:nvSpPr>
        <p:spPr>
          <a:xfrm>
            <a:off x="10601154" y="6507342"/>
            <a:ext cx="2745420" cy="369332"/>
          </a:xfrm>
          <a:prstGeom prst="rect">
            <a:avLst/>
          </a:prstGeom>
          <a:noFill/>
        </p:spPr>
        <p:txBody>
          <a:bodyPr wrap="square" rtlCol="0">
            <a:spAutoFit/>
          </a:bodyPr>
          <a:lstStyle/>
          <a:p>
            <a:r>
              <a:rPr lang="en-US" dirty="0" smtClean="0">
                <a:solidFill>
                  <a:schemeClr val="bg1"/>
                </a:solidFill>
              </a:rPr>
              <a:t>photo: </a:t>
            </a:r>
            <a:r>
              <a:rPr lang="en-US" dirty="0" err="1" smtClean="0">
                <a:solidFill>
                  <a:schemeClr val="bg1"/>
                </a:solidFill>
              </a:rPr>
              <a:t>uggboy</a:t>
            </a:r>
            <a:endParaRPr lang="en-US" dirty="0">
              <a:solidFill>
                <a:schemeClr val="bg1"/>
              </a:solidFill>
            </a:endParaRPr>
          </a:p>
        </p:txBody>
      </p:sp>
      <p:pic>
        <p:nvPicPr>
          <p:cNvPr id="6" name="Picture 5"/>
          <p:cNvPicPr>
            <a:picLocks noChangeAspect="1"/>
          </p:cNvPicPr>
          <p:nvPr/>
        </p:nvPicPr>
        <p:blipFill>
          <a:blip r:embed="rId3"/>
          <a:stretch>
            <a:fillRect/>
          </a:stretch>
        </p:blipFill>
        <p:spPr>
          <a:xfrm>
            <a:off x="365826" y="1792697"/>
            <a:ext cx="5733847" cy="3846829"/>
          </a:xfrm>
          <a:prstGeom prst="rect">
            <a:avLst/>
          </a:prstGeom>
        </p:spPr>
      </p:pic>
      <p:pic>
        <p:nvPicPr>
          <p:cNvPr id="7" name="Picture 6"/>
          <p:cNvPicPr>
            <a:picLocks noChangeAspect="1"/>
          </p:cNvPicPr>
          <p:nvPr/>
        </p:nvPicPr>
        <p:blipFill>
          <a:blip r:embed="rId4"/>
          <a:stretch>
            <a:fillRect/>
          </a:stretch>
        </p:blipFill>
        <p:spPr>
          <a:xfrm>
            <a:off x="6584540" y="1792697"/>
            <a:ext cx="5125517" cy="3842239"/>
          </a:xfrm>
          <a:prstGeom prst="rect">
            <a:avLst/>
          </a:prstGeom>
        </p:spPr>
      </p:pic>
    </p:spTree>
    <p:extLst>
      <p:ext uri="{BB962C8B-B14F-4D97-AF65-F5344CB8AC3E}">
        <p14:creationId xmlns:p14="http://schemas.microsoft.com/office/powerpoint/2010/main" val="734216093"/>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t>Where are we now?</a:t>
            </a:r>
            <a:endParaRPr lang="en-US" sz="4000" dirty="0"/>
          </a:p>
        </p:txBody>
      </p:sp>
    </p:spTree>
    <p:extLst>
      <p:ext uri="{BB962C8B-B14F-4D97-AF65-F5344CB8AC3E}">
        <p14:creationId xmlns:p14="http://schemas.microsoft.com/office/powerpoint/2010/main" val="959816563"/>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each_a_Dog_to_RES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8321" y="1234616"/>
            <a:ext cx="3844217" cy="2865029"/>
          </a:xfrm>
          <a:prstGeom prst="rect">
            <a:avLst/>
          </a:prstGeom>
        </p:spPr>
      </p:pic>
      <p:sp>
        <p:nvSpPr>
          <p:cNvPr id="2" name="Title 1"/>
          <p:cNvSpPr>
            <a:spLocks noGrp="1"/>
          </p:cNvSpPr>
          <p:nvPr>
            <p:ph type="title"/>
          </p:nvPr>
        </p:nvSpPr>
        <p:spPr/>
        <p:txBody>
          <a:bodyPr>
            <a:normAutofit/>
          </a:bodyPr>
          <a:lstStyle/>
          <a:p>
            <a:r>
              <a:rPr lang="en-US" sz="3200" dirty="0" smtClean="0"/>
              <a:t>Refocusing API design</a:t>
            </a:r>
            <a:endParaRPr lang="en-US" sz="3200" dirty="0"/>
          </a:p>
        </p:txBody>
      </p:sp>
      <p:sp>
        <p:nvSpPr>
          <p:cNvPr id="4" name="Slide Number Placeholder 3"/>
          <p:cNvSpPr>
            <a:spLocks noGrp="1"/>
          </p:cNvSpPr>
          <p:nvPr>
            <p:ph type="sldNum" sz="quarter" idx="4"/>
          </p:nvPr>
        </p:nvSpPr>
        <p:spPr/>
        <p:txBody>
          <a:bodyPr/>
          <a:lstStyle/>
          <a:p>
            <a:fld id="{B9CF2066-C172-C043-9656-E2597F9B5BE6}" type="slidenum">
              <a:rPr lang="en-US" smtClean="0"/>
              <a:pPr/>
              <a:t>13</a:t>
            </a:fld>
            <a:endParaRPr lang="en-US"/>
          </a:p>
        </p:txBody>
      </p:sp>
      <p:pic>
        <p:nvPicPr>
          <p:cNvPr id="10" name="Content Placeholder 9"/>
          <p:cNvPicPr>
            <a:picLocks noGrp="1" noChangeAspect="1"/>
          </p:cNvPicPr>
          <p:nvPr>
            <p:ph idx="1"/>
          </p:nvPr>
        </p:nvPicPr>
        <p:blipFill>
          <a:blip r:embed="rId4"/>
          <a:srcRect l="-96242" r="-96242"/>
          <a:stretch>
            <a:fillRect/>
          </a:stretch>
        </p:blipFill>
        <p:spPr>
          <a:xfrm>
            <a:off x="3081280" y="1422748"/>
            <a:ext cx="10961370" cy="4703415"/>
          </a:xfrm>
        </p:spPr>
      </p:pic>
      <p:pic>
        <p:nvPicPr>
          <p:cNvPr id="12" name="Picture 11" descr="Pragmatic_RESTful_API_Design__Apigee_Webina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2409" y="2115614"/>
            <a:ext cx="3817263" cy="2828490"/>
          </a:xfrm>
          <a:prstGeom prst="rect">
            <a:avLst/>
          </a:prstGeom>
        </p:spPr>
      </p:pic>
      <p:pic>
        <p:nvPicPr>
          <p:cNvPr id="14" name="Picture 13" descr="RESTful_API_Design__Second_Edition.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59543" y="2960073"/>
            <a:ext cx="3834083" cy="2865029"/>
          </a:xfrm>
          <a:prstGeom prst="rect">
            <a:avLst/>
          </a:prstGeom>
        </p:spPr>
      </p:pic>
      <p:pic>
        <p:nvPicPr>
          <p:cNvPr id="13" name="Picture 12" descr="API_Design_-_3rd_Edition.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033496" y="3841070"/>
            <a:ext cx="3834083" cy="2877067"/>
          </a:xfrm>
          <a:prstGeom prst="rect">
            <a:avLst/>
          </a:prstGeom>
        </p:spPr>
      </p:pic>
    </p:spTree>
    <p:extLst>
      <p:ext uri="{BB962C8B-B14F-4D97-AF65-F5344CB8AC3E}">
        <p14:creationId xmlns:p14="http://schemas.microsoft.com/office/powerpoint/2010/main" val="1668159585"/>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t>Passion (and controversy)</a:t>
            </a:r>
            <a:endParaRPr lang="en-US" sz="3200" dirty="0"/>
          </a:p>
        </p:txBody>
      </p:sp>
      <p:sp>
        <p:nvSpPr>
          <p:cNvPr id="4" name="Slide Number Placeholder 3"/>
          <p:cNvSpPr>
            <a:spLocks noGrp="1"/>
          </p:cNvSpPr>
          <p:nvPr>
            <p:ph type="sldNum" sz="quarter" idx="4"/>
          </p:nvPr>
        </p:nvSpPr>
        <p:spPr/>
        <p:txBody>
          <a:bodyPr/>
          <a:lstStyle/>
          <a:p>
            <a:fld id="{B9CF2066-C172-C043-9656-E2597F9B5BE6}" type="slidenum">
              <a:rPr lang="en-US" smtClean="0"/>
              <a:pPr/>
              <a:t>14</a:t>
            </a:fld>
            <a:endParaRPr lang="en-US"/>
          </a:p>
        </p:txBody>
      </p:sp>
      <p:pic>
        <p:nvPicPr>
          <p:cNvPr id="5" name="Picture 4" descr="HATEOAS_-__Level_3_REST__-_Google_Group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7380" y="1262761"/>
            <a:ext cx="8301354" cy="363221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Picture 5" descr="The_one_true_media_type_-_Google_Groups.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5989" y="1937948"/>
            <a:ext cx="8642717" cy="401002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 name="Picture 6" descr="RESTful_URI_Design_Question_-_Google_Groups.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45962" y="2990939"/>
            <a:ext cx="8031341" cy="373752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708121427"/>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t>Design for adoption</a:t>
            </a:r>
            <a:endParaRPr lang="en-US" sz="3200" dirty="0"/>
          </a:p>
        </p:txBody>
      </p:sp>
      <p:sp>
        <p:nvSpPr>
          <p:cNvPr id="4" name="Slide Number Placeholder 3"/>
          <p:cNvSpPr>
            <a:spLocks noGrp="1"/>
          </p:cNvSpPr>
          <p:nvPr>
            <p:ph type="sldNum" sz="quarter" idx="4"/>
          </p:nvPr>
        </p:nvSpPr>
        <p:spPr/>
        <p:txBody>
          <a:bodyPr/>
          <a:lstStyle/>
          <a:p>
            <a:fld id="{B9CF2066-C172-C043-9656-E2597F9B5BE6}" type="slidenum">
              <a:rPr lang="en-US" smtClean="0"/>
              <a:pPr/>
              <a:t>15</a:t>
            </a:fld>
            <a:endParaRPr lang="en-US"/>
          </a:p>
        </p:txBody>
      </p:sp>
      <p:pic>
        <p:nvPicPr>
          <p:cNvPr id="6" name="Content Placeholder 5"/>
          <p:cNvPicPr>
            <a:picLocks noGrp="1" noChangeAspect="1"/>
          </p:cNvPicPr>
          <p:nvPr>
            <p:ph idx="1"/>
          </p:nvPr>
        </p:nvPicPr>
        <p:blipFill rotWithShape="1">
          <a:blip r:embed="rId3"/>
          <a:srcRect l="88" t="11942" r="-270" b="9778"/>
          <a:stretch/>
        </p:blipFill>
        <p:spPr>
          <a:xfrm>
            <a:off x="1787357" y="1811871"/>
            <a:ext cx="7937270" cy="3788611"/>
          </a:xfrm>
        </p:spPr>
      </p:pic>
    </p:spTree>
    <p:extLst>
      <p:ext uri="{BB962C8B-B14F-4D97-AF65-F5344CB8AC3E}">
        <p14:creationId xmlns:p14="http://schemas.microsoft.com/office/powerpoint/2010/main" val="2712294716"/>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t>Resource</a:t>
            </a:r>
            <a:endParaRPr lang="en-US" sz="3200" dirty="0"/>
          </a:p>
        </p:txBody>
      </p:sp>
      <p:sp>
        <p:nvSpPr>
          <p:cNvPr id="4" name="Slide Number Placeholder 3"/>
          <p:cNvSpPr>
            <a:spLocks noGrp="1"/>
          </p:cNvSpPr>
          <p:nvPr>
            <p:ph type="sldNum" sz="quarter" idx="4"/>
          </p:nvPr>
        </p:nvSpPr>
        <p:spPr/>
        <p:txBody>
          <a:bodyPr/>
          <a:lstStyle/>
          <a:p>
            <a:fld id="{B9CF2066-C172-C043-9656-E2597F9B5BE6}" type="slidenum">
              <a:rPr lang="en-US" smtClean="0"/>
              <a:pPr/>
              <a:t>16</a:t>
            </a:fld>
            <a:endParaRPr lang="en-US"/>
          </a:p>
        </p:txBody>
      </p:sp>
      <p:sp>
        <p:nvSpPr>
          <p:cNvPr id="3" name="TextBox 2"/>
          <p:cNvSpPr txBox="1"/>
          <p:nvPr/>
        </p:nvSpPr>
        <p:spPr>
          <a:xfrm>
            <a:off x="608965" y="1324271"/>
            <a:ext cx="2931562" cy="769441"/>
          </a:xfrm>
          <a:prstGeom prst="rect">
            <a:avLst/>
          </a:prstGeom>
          <a:noFill/>
        </p:spPr>
        <p:txBody>
          <a:bodyPr wrap="none" rtlCol="0">
            <a:spAutoFit/>
          </a:bodyPr>
          <a:lstStyle/>
          <a:p>
            <a:r>
              <a:rPr lang="en-US" sz="4400" b="1" dirty="0" smtClean="0"/>
              <a:t>Addressing:</a:t>
            </a:r>
            <a:endParaRPr lang="en-US" sz="4400" b="1" dirty="0"/>
          </a:p>
        </p:txBody>
      </p:sp>
      <p:sp>
        <p:nvSpPr>
          <p:cNvPr id="5" name="Rectangle 4"/>
          <p:cNvSpPr/>
          <p:nvPr/>
        </p:nvSpPr>
        <p:spPr>
          <a:xfrm>
            <a:off x="1017489" y="2383681"/>
            <a:ext cx="9992565" cy="3046988"/>
          </a:xfrm>
          <a:prstGeom prst="rect">
            <a:avLst/>
          </a:prstGeom>
        </p:spPr>
        <p:txBody>
          <a:bodyPr wrap="square">
            <a:spAutoFit/>
          </a:bodyPr>
          <a:lstStyle/>
          <a:p>
            <a:r>
              <a:rPr lang="nl-NL" sz="4800" dirty="0" smtClean="0"/>
              <a:t>IP: 173.194.70.102  ➡  google.com</a:t>
            </a:r>
          </a:p>
          <a:p>
            <a:r>
              <a:rPr lang="nl-NL" sz="4800" dirty="0" smtClean="0"/>
              <a:t>Twitter: 14352786  ➡  @earth2marsh</a:t>
            </a:r>
          </a:p>
          <a:p>
            <a:endParaRPr lang="en-US" sz="4800" dirty="0" smtClean="0"/>
          </a:p>
          <a:p>
            <a:r>
              <a:rPr lang="en-US" sz="4800" dirty="0" smtClean="0"/>
              <a:t>https://</a:t>
            </a:r>
            <a:r>
              <a:rPr lang="en-US" sz="4800" dirty="0" err="1" smtClean="0"/>
              <a:t>github.com</a:t>
            </a:r>
            <a:r>
              <a:rPr lang="en-US" sz="4800" dirty="0" smtClean="0"/>
              <a:t>/</a:t>
            </a:r>
            <a:r>
              <a:rPr lang="en-US" sz="4800" dirty="0" err="1" smtClean="0"/>
              <a:t>apigee</a:t>
            </a:r>
            <a:endParaRPr lang="en-US" sz="4800" dirty="0"/>
          </a:p>
        </p:txBody>
      </p:sp>
    </p:spTree>
    <p:extLst>
      <p:ext uri="{BB962C8B-B14F-4D97-AF65-F5344CB8AC3E}">
        <p14:creationId xmlns:p14="http://schemas.microsoft.com/office/powerpoint/2010/main" val="477936425"/>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t>Verb</a:t>
            </a:r>
            <a:endParaRPr lang="en-US" sz="3200" dirty="0"/>
          </a:p>
        </p:txBody>
      </p:sp>
      <p:sp>
        <p:nvSpPr>
          <p:cNvPr id="4" name="Slide Number Placeholder 3"/>
          <p:cNvSpPr>
            <a:spLocks noGrp="1"/>
          </p:cNvSpPr>
          <p:nvPr>
            <p:ph type="sldNum" sz="quarter" idx="4"/>
          </p:nvPr>
        </p:nvSpPr>
        <p:spPr/>
        <p:txBody>
          <a:bodyPr/>
          <a:lstStyle/>
          <a:p>
            <a:fld id="{B9CF2066-C172-C043-9656-E2597F9B5BE6}" type="slidenum">
              <a:rPr lang="en-US" smtClean="0"/>
              <a:pPr/>
              <a:t>17</a:t>
            </a:fld>
            <a:endParaRPr lang="en-US"/>
          </a:p>
        </p:txBody>
      </p:sp>
      <p:pic>
        <p:nvPicPr>
          <p:cNvPr id="5" name="Picture 4" descr="Create__read__update_and_delete_-_Wikipedia__the_free_encyclopedia-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3936" y="1632538"/>
            <a:ext cx="8172449" cy="4318145"/>
          </a:xfrm>
          <a:prstGeom prst="rect">
            <a:avLst/>
          </a:prstGeom>
        </p:spPr>
      </p:pic>
    </p:spTree>
    <p:extLst>
      <p:ext uri="{BB962C8B-B14F-4D97-AF65-F5344CB8AC3E}">
        <p14:creationId xmlns:p14="http://schemas.microsoft.com/office/powerpoint/2010/main" val="214570788"/>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t>General philosophy</a:t>
            </a:r>
            <a:endParaRPr lang="en-US" sz="3200" dirty="0"/>
          </a:p>
        </p:txBody>
      </p:sp>
      <p:sp>
        <p:nvSpPr>
          <p:cNvPr id="4" name="Slide Number Placeholder 3"/>
          <p:cNvSpPr>
            <a:spLocks noGrp="1"/>
          </p:cNvSpPr>
          <p:nvPr>
            <p:ph type="sldNum" sz="quarter" idx="4"/>
          </p:nvPr>
        </p:nvSpPr>
        <p:spPr/>
        <p:txBody>
          <a:bodyPr/>
          <a:lstStyle/>
          <a:p>
            <a:fld id="{B9CF2066-C172-C043-9656-E2597F9B5BE6}" type="slidenum">
              <a:rPr lang="en-US" smtClean="0"/>
              <a:pPr/>
              <a:t>18</a:t>
            </a:fld>
            <a:endParaRPr lang="en-US"/>
          </a:p>
        </p:txBody>
      </p:sp>
      <p:pic>
        <p:nvPicPr>
          <p:cNvPr id="3" name="Picture 2" descr="Design_patterns_-_Google_Driv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14323" y="1323618"/>
            <a:ext cx="4701621" cy="5263876"/>
          </a:xfrm>
          <a:prstGeom prst="rect">
            <a:avLst/>
          </a:prstGeom>
        </p:spPr>
      </p:pic>
    </p:spTree>
    <p:extLst>
      <p:ext uri="{BB962C8B-B14F-4D97-AF65-F5344CB8AC3E}">
        <p14:creationId xmlns:p14="http://schemas.microsoft.com/office/powerpoint/2010/main" val="3621086062"/>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t>Applying RV patterns</a:t>
            </a:r>
            <a:endParaRPr lang="en-US" sz="4000" dirty="0"/>
          </a:p>
        </p:txBody>
      </p:sp>
    </p:spTree>
    <p:extLst>
      <p:ext uri="{BB962C8B-B14F-4D97-AF65-F5344CB8AC3E}">
        <p14:creationId xmlns:p14="http://schemas.microsoft.com/office/powerpoint/2010/main" val="66092764"/>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t>Integers as a Service</a:t>
            </a:r>
            <a:endParaRPr lang="en-US" sz="3200" dirty="0"/>
          </a:p>
        </p:txBody>
      </p:sp>
      <p:sp>
        <p:nvSpPr>
          <p:cNvPr id="4" name="Slide Number Placeholder 3"/>
          <p:cNvSpPr>
            <a:spLocks noGrp="1"/>
          </p:cNvSpPr>
          <p:nvPr>
            <p:ph type="sldNum" sz="quarter" idx="4"/>
          </p:nvPr>
        </p:nvSpPr>
        <p:spPr/>
        <p:txBody>
          <a:bodyPr/>
          <a:lstStyle/>
          <a:p>
            <a:fld id="{B9CF2066-C172-C043-9656-E2597F9B5BE6}" type="slidenum">
              <a:rPr lang="en-US" smtClean="0"/>
              <a:pPr/>
              <a:t>2</a:t>
            </a:fld>
            <a:endParaRPr lang="en-US"/>
          </a:p>
        </p:txBody>
      </p:sp>
      <p:pic>
        <p:nvPicPr>
          <p:cNvPr id="5" name="Picture 4" descr="Brooklyn_Integers___Integers_as_a_servic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03785" y="1206368"/>
            <a:ext cx="9085683" cy="4904493"/>
          </a:xfrm>
          <a:prstGeom prst="rect">
            <a:avLst/>
          </a:prstGeom>
        </p:spPr>
      </p:pic>
      <p:grpSp>
        <p:nvGrpSpPr>
          <p:cNvPr id="9" name="Group 8"/>
          <p:cNvGrpSpPr/>
          <p:nvPr/>
        </p:nvGrpSpPr>
        <p:grpSpPr>
          <a:xfrm>
            <a:off x="410876" y="2844428"/>
            <a:ext cx="11327543" cy="3006890"/>
            <a:chOff x="410876" y="2844428"/>
            <a:chExt cx="11327543" cy="3006890"/>
          </a:xfrm>
        </p:grpSpPr>
        <p:pic>
          <p:nvPicPr>
            <p:cNvPr id="6" name="Picture 5" descr="Mission_Integers.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0876" y="2844428"/>
              <a:ext cx="3000511" cy="3000511"/>
            </a:xfrm>
            <a:prstGeom prst="rect">
              <a:avLst/>
            </a:prstGeom>
          </p:spPr>
        </p:pic>
        <p:pic>
          <p:nvPicPr>
            <p:cNvPr id="7" name="Picture 6" descr="London_Integers.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71202" y="2850807"/>
              <a:ext cx="3000511" cy="3000511"/>
            </a:xfrm>
            <a:prstGeom prst="rect">
              <a:avLst/>
            </a:prstGeom>
          </p:spPr>
        </p:pic>
        <p:pic>
          <p:nvPicPr>
            <p:cNvPr id="8" name="Picture 7" descr="Canal_St._Integers___Home.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731529" y="2844428"/>
              <a:ext cx="3006890" cy="3006890"/>
            </a:xfrm>
            <a:prstGeom prst="rect">
              <a:avLst/>
            </a:prstGeom>
          </p:spPr>
        </p:pic>
      </p:grpSp>
    </p:spTree>
    <p:extLst>
      <p:ext uri="{BB962C8B-B14F-4D97-AF65-F5344CB8AC3E}">
        <p14:creationId xmlns:p14="http://schemas.microsoft.com/office/powerpoint/2010/main" val="55017494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t>Collections and entities</a:t>
            </a:r>
            <a:endParaRPr lang="en-US" sz="3200" dirty="0"/>
          </a:p>
        </p:txBody>
      </p:sp>
      <p:sp>
        <p:nvSpPr>
          <p:cNvPr id="4" name="Slide Number Placeholder 3"/>
          <p:cNvSpPr>
            <a:spLocks noGrp="1"/>
          </p:cNvSpPr>
          <p:nvPr>
            <p:ph type="sldNum" sz="quarter" idx="4"/>
          </p:nvPr>
        </p:nvSpPr>
        <p:spPr/>
        <p:txBody>
          <a:bodyPr/>
          <a:lstStyle/>
          <a:p>
            <a:fld id="{B9CF2066-C172-C043-9656-E2597F9B5BE6}" type="slidenum">
              <a:rPr lang="en-US" smtClean="0"/>
              <a:pPr/>
              <a:t>20</a:t>
            </a:fld>
            <a:endParaRPr lang="en-US"/>
          </a:p>
        </p:txBody>
      </p:sp>
      <p:sp>
        <p:nvSpPr>
          <p:cNvPr id="5" name="TextBox 4"/>
          <p:cNvSpPr txBox="1"/>
          <p:nvPr/>
        </p:nvSpPr>
        <p:spPr>
          <a:xfrm>
            <a:off x="1966813" y="1428685"/>
            <a:ext cx="8342520" cy="4770536"/>
          </a:xfrm>
          <a:prstGeom prst="rect">
            <a:avLst/>
          </a:prstGeom>
          <a:noFill/>
        </p:spPr>
        <p:txBody>
          <a:bodyPr wrap="square" rtlCol="0">
            <a:spAutoFit/>
          </a:bodyPr>
          <a:lstStyle/>
          <a:p>
            <a:r>
              <a:rPr lang="en-US" sz="4000" b="1" dirty="0" smtClean="0">
                <a:latin typeface="Consolas"/>
                <a:cs typeface="Consolas"/>
              </a:rPr>
              <a:t>https://</a:t>
            </a:r>
            <a:r>
              <a:rPr lang="en-US" sz="4000" b="1" dirty="0" err="1" smtClean="0">
                <a:latin typeface="Consolas"/>
                <a:cs typeface="Consolas"/>
              </a:rPr>
              <a:t>api.stripe.com</a:t>
            </a:r>
            <a:r>
              <a:rPr lang="en-US" sz="4000" b="1" dirty="0" smtClean="0">
                <a:latin typeface="Consolas"/>
                <a:cs typeface="Consolas"/>
              </a:rPr>
              <a:t>/</a:t>
            </a:r>
          </a:p>
          <a:p>
            <a:endParaRPr lang="en-US" sz="3200" dirty="0">
              <a:latin typeface="Consolas"/>
              <a:cs typeface="Consolas"/>
            </a:endParaRPr>
          </a:p>
          <a:p>
            <a:r>
              <a:rPr lang="en-US" sz="4000" b="1" dirty="0">
                <a:cs typeface="Consolas"/>
              </a:rPr>
              <a:t>Summary of Resource URL Patterns</a:t>
            </a:r>
          </a:p>
          <a:p>
            <a:r>
              <a:rPr lang="en-US" sz="3200" dirty="0">
                <a:latin typeface="Consolas"/>
                <a:cs typeface="Consolas"/>
              </a:rPr>
              <a:t>/v1/charges</a:t>
            </a:r>
          </a:p>
          <a:p>
            <a:r>
              <a:rPr lang="en-US" sz="3200" dirty="0">
                <a:latin typeface="Consolas"/>
                <a:cs typeface="Consolas"/>
              </a:rPr>
              <a:t>/v1/charges/{CHARGE_ID}</a:t>
            </a:r>
          </a:p>
          <a:p>
            <a:r>
              <a:rPr lang="en-US" sz="3200" dirty="0">
                <a:latin typeface="Consolas"/>
                <a:cs typeface="Consolas"/>
              </a:rPr>
              <a:t>/v1/coupons</a:t>
            </a:r>
          </a:p>
          <a:p>
            <a:r>
              <a:rPr lang="en-US" sz="3200" dirty="0">
                <a:latin typeface="Consolas"/>
                <a:cs typeface="Consolas"/>
              </a:rPr>
              <a:t>/v1/coupons/{COUPON_ID}</a:t>
            </a:r>
          </a:p>
          <a:p>
            <a:r>
              <a:rPr lang="en-US" sz="3200" dirty="0">
                <a:latin typeface="Consolas"/>
                <a:cs typeface="Consolas"/>
              </a:rPr>
              <a:t>/v1/customers</a:t>
            </a:r>
          </a:p>
          <a:p>
            <a:r>
              <a:rPr lang="en-US" sz="3200" dirty="0">
                <a:latin typeface="Consolas"/>
                <a:cs typeface="Consolas"/>
              </a:rPr>
              <a:t>/v1/customers/{CUSTOMER_ID}</a:t>
            </a:r>
          </a:p>
        </p:txBody>
      </p:sp>
    </p:spTree>
    <p:extLst>
      <p:ext uri="{BB962C8B-B14F-4D97-AF65-F5344CB8AC3E}">
        <p14:creationId xmlns:p14="http://schemas.microsoft.com/office/powerpoint/2010/main" val="490378144"/>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t>Versions</a:t>
            </a:r>
            <a:endParaRPr lang="en-US" sz="3200" dirty="0"/>
          </a:p>
        </p:txBody>
      </p:sp>
      <p:sp>
        <p:nvSpPr>
          <p:cNvPr id="4" name="Slide Number Placeholder 3"/>
          <p:cNvSpPr>
            <a:spLocks noGrp="1"/>
          </p:cNvSpPr>
          <p:nvPr>
            <p:ph type="sldNum" sz="quarter" idx="4"/>
          </p:nvPr>
        </p:nvSpPr>
        <p:spPr/>
        <p:txBody>
          <a:bodyPr/>
          <a:lstStyle/>
          <a:p>
            <a:fld id="{B9CF2066-C172-C043-9656-E2597F9B5BE6}" type="slidenum">
              <a:rPr lang="en-US" smtClean="0"/>
              <a:pPr/>
              <a:t>21</a:t>
            </a:fld>
            <a:endParaRPr lang="en-US"/>
          </a:p>
        </p:txBody>
      </p:sp>
      <p:sp>
        <p:nvSpPr>
          <p:cNvPr id="5" name="Rectangle 4"/>
          <p:cNvSpPr>
            <a:spLocks/>
          </p:cNvSpPr>
          <p:nvPr/>
        </p:nvSpPr>
        <p:spPr bwMode="auto">
          <a:xfrm>
            <a:off x="1301385" y="2257807"/>
            <a:ext cx="9437510" cy="599303"/>
          </a:xfrm>
          <a:prstGeom prst="rect">
            <a:avLst/>
          </a:prstGeom>
          <a:solidFill>
            <a:srgbClr val="FFFFFF"/>
          </a:solidFill>
          <a:ln w="9525" cap="flat">
            <a:solidFill>
              <a:schemeClr val="tx1"/>
            </a:solidFill>
            <a:prstDash val="solid"/>
            <a:miter lim="800000"/>
            <a:headEnd type="none" w="med" len="med"/>
            <a:tailEnd type="none" w="med" len="med"/>
          </a:ln>
        </p:spPr>
        <p:txBody>
          <a:bodyPr lIns="0" tIns="0" rIns="0" bIns="0" anchor="ctr" anchorCtr="0"/>
          <a:lstStyle/>
          <a:p>
            <a:pPr marL="112713">
              <a:lnSpc>
                <a:spcPts val="2700"/>
              </a:lnSpc>
            </a:pPr>
            <a:r>
              <a:rPr lang="en-US" sz="3200" dirty="0">
                <a:latin typeface="Courier" charset="0"/>
                <a:ea typeface="ＭＳ Ｐゴシック" charset="0"/>
                <a:cs typeface="Courier" charset="0"/>
                <a:sym typeface="Courier" charset="0"/>
              </a:rPr>
              <a:t>/</a:t>
            </a:r>
            <a:r>
              <a:rPr lang="en-US" sz="3200" b="1" dirty="0">
                <a:latin typeface="Courier" charset="0"/>
                <a:ea typeface="ＭＳ Ｐゴシック" charset="0"/>
                <a:cs typeface="Courier" charset="0"/>
                <a:sym typeface="Courier" charset="0"/>
              </a:rPr>
              <a:t>2010-04-01</a:t>
            </a:r>
            <a:r>
              <a:rPr lang="en-US" sz="3200" dirty="0">
                <a:latin typeface="Courier" charset="0"/>
                <a:ea typeface="ＭＳ Ｐゴシック" charset="0"/>
                <a:cs typeface="Courier" charset="0"/>
                <a:sym typeface="Courier" charset="0"/>
              </a:rPr>
              <a:t>/Accounts/</a:t>
            </a:r>
            <a:endParaRPr lang="en-US" sz="3200" dirty="0">
              <a:solidFill>
                <a:schemeClr val="tx1"/>
              </a:solidFill>
              <a:latin typeface="Courier" charset="0"/>
              <a:ea typeface="ＭＳ Ｐゴシック" charset="0"/>
              <a:cs typeface="Courier" charset="0"/>
              <a:sym typeface="Courier" charset="0"/>
            </a:endParaRPr>
          </a:p>
        </p:txBody>
      </p:sp>
      <p:sp>
        <p:nvSpPr>
          <p:cNvPr id="6" name="Rectangle 5"/>
          <p:cNvSpPr>
            <a:spLocks/>
          </p:cNvSpPr>
          <p:nvPr/>
        </p:nvSpPr>
        <p:spPr bwMode="auto">
          <a:xfrm>
            <a:off x="1301385" y="1467442"/>
            <a:ext cx="648970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chemeClr val="tx1"/>
                </a:solidFill>
                <a:miter lim="800000"/>
                <a:headEnd type="none" w="med" len="med"/>
                <a:tailEnd type="none" w="med" len="med"/>
              </a14:hiddenLine>
            </a:ext>
          </a:extLst>
        </p:spPr>
        <p:txBody>
          <a:bodyPr lIns="0" tIns="0" rIns="0" bIns="0"/>
          <a:lstStyle/>
          <a:p>
            <a:pPr algn="l"/>
            <a:r>
              <a:rPr lang="en-US" sz="4400" b="1" dirty="0" err="1" smtClean="0">
                <a:solidFill>
                  <a:schemeClr val="tx1"/>
                </a:solidFill>
                <a:latin typeface="Calibri" charset="0"/>
                <a:ea typeface="ＭＳ Ｐゴシック" charset="0"/>
                <a:cs typeface="Calibri" charset="0"/>
                <a:sym typeface="Calibri" charset="0"/>
              </a:rPr>
              <a:t>Twilio</a:t>
            </a:r>
            <a:endParaRPr lang="en-US" sz="4400" b="1" dirty="0">
              <a:solidFill>
                <a:schemeClr val="tx1"/>
              </a:solidFill>
              <a:latin typeface="Calibri" charset="0"/>
              <a:ea typeface="ＭＳ Ｐゴシック" charset="0"/>
              <a:cs typeface="Calibri" charset="0"/>
              <a:sym typeface="Calibri" charset="0"/>
            </a:endParaRPr>
          </a:p>
        </p:txBody>
      </p:sp>
      <p:sp>
        <p:nvSpPr>
          <p:cNvPr id="7" name="Rectangle 6"/>
          <p:cNvSpPr>
            <a:spLocks/>
          </p:cNvSpPr>
          <p:nvPr/>
        </p:nvSpPr>
        <p:spPr bwMode="auto">
          <a:xfrm>
            <a:off x="1301385" y="3765431"/>
            <a:ext cx="9437510" cy="585593"/>
          </a:xfrm>
          <a:prstGeom prst="rect">
            <a:avLst/>
          </a:prstGeom>
          <a:solidFill>
            <a:srgbClr val="FFFFFF"/>
          </a:solidFill>
          <a:ln w="9525" cap="flat">
            <a:solidFill>
              <a:schemeClr val="tx1"/>
            </a:solidFill>
            <a:prstDash val="solid"/>
            <a:miter lim="800000"/>
            <a:headEnd type="none" w="med" len="med"/>
            <a:tailEnd type="none" w="med" len="med"/>
          </a:ln>
        </p:spPr>
        <p:txBody>
          <a:bodyPr lIns="0" tIns="0" rIns="0" bIns="0" anchor="ctr" anchorCtr="0"/>
          <a:lstStyle/>
          <a:p>
            <a:pPr marL="112713">
              <a:lnSpc>
                <a:spcPts val="2700"/>
              </a:lnSpc>
            </a:pPr>
            <a:r>
              <a:rPr lang="en-US" sz="3200" dirty="0">
                <a:latin typeface="Courier" charset="0"/>
                <a:ea typeface="ＭＳ Ｐゴシック" charset="0"/>
                <a:cs typeface="Courier" charset="0"/>
                <a:sym typeface="Courier" charset="0"/>
              </a:rPr>
              <a:t>/services/data/</a:t>
            </a:r>
            <a:r>
              <a:rPr lang="en-US" sz="3200" b="1" dirty="0">
                <a:latin typeface="Courier" charset="0"/>
                <a:ea typeface="ＭＳ Ｐゴシック" charset="0"/>
                <a:cs typeface="Courier" charset="0"/>
                <a:sym typeface="Courier" charset="0"/>
              </a:rPr>
              <a:t>v29.0</a:t>
            </a:r>
            <a:r>
              <a:rPr lang="en-US" sz="3200" dirty="0">
                <a:latin typeface="Courier" charset="0"/>
                <a:ea typeface="ＭＳ Ｐゴシック" charset="0"/>
                <a:cs typeface="Courier" charset="0"/>
                <a:sym typeface="Courier" charset="0"/>
              </a:rPr>
              <a:t>/</a:t>
            </a:r>
            <a:r>
              <a:rPr lang="en-US" sz="3200" dirty="0" err="1">
                <a:latin typeface="Courier" charset="0"/>
                <a:ea typeface="ＭＳ Ｐゴシック" charset="0"/>
                <a:cs typeface="Courier" charset="0"/>
                <a:sym typeface="Courier" charset="0"/>
              </a:rPr>
              <a:t>sobjects</a:t>
            </a:r>
            <a:r>
              <a:rPr lang="en-US" sz="3200" dirty="0">
                <a:latin typeface="Courier" charset="0"/>
                <a:ea typeface="ＭＳ Ｐゴシック" charset="0"/>
                <a:cs typeface="Courier" charset="0"/>
                <a:sym typeface="Courier" charset="0"/>
              </a:rPr>
              <a:t>/</a:t>
            </a:r>
            <a:r>
              <a:rPr lang="en-US" sz="3200" dirty="0" smtClean="0">
                <a:latin typeface="Courier" charset="0"/>
                <a:ea typeface="ＭＳ Ｐゴシック" charset="0"/>
                <a:cs typeface="Courier" charset="0"/>
                <a:sym typeface="Courier" charset="0"/>
              </a:rPr>
              <a:t>Account</a:t>
            </a:r>
            <a:endParaRPr lang="en-US" sz="3200" dirty="0">
              <a:solidFill>
                <a:schemeClr val="tx1"/>
              </a:solidFill>
              <a:latin typeface="Courier" charset="0"/>
              <a:ea typeface="ＭＳ Ｐゴシック" charset="0"/>
              <a:cs typeface="Courier" charset="0"/>
              <a:sym typeface="Courier" charset="0"/>
            </a:endParaRPr>
          </a:p>
        </p:txBody>
      </p:sp>
      <p:sp>
        <p:nvSpPr>
          <p:cNvPr id="8" name="Rectangle 7"/>
          <p:cNvSpPr>
            <a:spLocks/>
          </p:cNvSpPr>
          <p:nvPr/>
        </p:nvSpPr>
        <p:spPr bwMode="auto">
          <a:xfrm>
            <a:off x="1301385" y="2993740"/>
            <a:ext cx="648970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chemeClr val="tx1"/>
                </a:solidFill>
                <a:miter lim="800000"/>
                <a:headEnd type="none" w="med" len="med"/>
                <a:tailEnd type="none" w="med" len="med"/>
              </a14:hiddenLine>
            </a:ext>
          </a:extLst>
        </p:spPr>
        <p:txBody>
          <a:bodyPr lIns="0" tIns="0" rIns="0" bIns="0"/>
          <a:lstStyle/>
          <a:p>
            <a:pPr algn="l"/>
            <a:r>
              <a:rPr lang="en-US" sz="4400" b="1" dirty="0" err="1" smtClean="0">
                <a:solidFill>
                  <a:schemeClr val="tx1"/>
                </a:solidFill>
                <a:latin typeface="Calibri" charset="0"/>
                <a:ea typeface="ＭＳ Ｐゴシック" charset="0"/>
                <a:cs typeface="Calibri" charset="0"/>
                <a:sym typeface="Calibri" charset="0"/>
              </a:rPr>
              <a:t>Salesforce</a:t>
            </a:r>
            <a:endParaRPr lang="en-US" sz="4400" b="1" dirty="0">
              <a:solidFill>
                <a:schemeClr val="tx1"/>
              </a:solidFill>
              <a:latin typeface="Calibri" charset="0"/>
              <a:ea typeface="ＭＳ Ｐゴシック" charset="0"/>
              <a:cs typeface="Calibri" charset="0"/>
              <a:sym typeface="Calibri" charset="0"/>
            </a:endParaRPr>
          </a:p>
        </p:txBody>
      </p:sp>
      <p:sp>
        <p:nvSpPr>
          <p:cNvPr id="9" name="Rectangle 8"/>
          <p:cNvSpPr>
            <a:spLocks/>
          </p:cNvSpPr>
          <p:nvPr/>
        </p:nvSpPr>
        <p:spPr bwMode="auto">
          <a:xfrm>
            <a:off x="1301385" y="5299207"/>
            <a:ext cx="9437510" cy="564405"/>
          </a:xfrm>
          <a:prstGeom prst="rect">
            <a:avLst/>
          </a:prstGeom>
          <a:solidFill>
            <a:srgbClr val="FFFFFF"/>
          </a:solidFill>
          <a:ln w="9525" cap="flat">
            <a:solidFill>
              <a:schemeClr val="tx1"/>
            </a:solidFill>
            <a:prstDash val="solid"/>
            <a:miter lim="800000"/>
            <a:headEnd type="none" w="med" len="med"/>
            <a:tailEnd type="none" w="med" len="med"/>
          </a:ln>
        </p:spPr>
        <p:txBody>
          <a:bodyPr lIns="0" tIns="0" rIns="0" bIns="0" anchor="ctr" anchorCtr="0"/>
          <a:lstStyle/>
          <a:p>
            <a:pPr marL="112713" algn="l">
              <a:lnSpc>
                <a:spcPts val="2700"/>
              </a:lnSpc>
            </a:pPr>
            <a:r>
              <a:rPr lang="en-US" sz="3200" dirty="0" smtClean="0">
                <a:solidFill>
                  <a:schemeClr val="tx1"/>
                </a:solidFill>
                <a:latin typeface="Courier" charset="0"/>
                <a:ea typeface="ＭＳ Ｐゴシック" charset="0"/>
                <a:cs typeface="Courier" charset="0"/>
                <a:sym typeface="Courier" charset="0"/>
              </a:rPr>
              <a:t>/</a:t>
            </a:r>
            <a:r>
              <a:rPr lang="en-US" sz="3200" b="1" dirty="0" smtClean="0">
                <a:solidFill>
                  <a:schemeClr val="tx1"/>
                </a:solidFill>
                <a:latin typeface="Courier" charset="0"/>
                <a:ea typeface="ＭＳ Ｐゴシック" charset="0"/>
                <a:cs typeface="Courier" charset="0"/>
                <a:sym typeface="Courier" charset="0"/>
              </a:rPr>
              <a:t>v2</a:t>
            </a:r>
            <a:r>
              <a:rPr lang="en-US" sz="3200" dirty="0" smtClean="0">
                <a:solidFill>
                  <a:schemeClr val="tx1"/>
                </a:solidFill>
                <a:latin typeface="Courier" charset="0"/>
                <a:ea typeface="ＭＳ Ｐゴシック" charset="0"/>
                <a:cs typeface="Courier" charset="0"/>
                <a:sym typeface="Courier" charset="0"/>
              </a:rPr>
              <a:t>/users</a:t>
            </a:r>
            <a:endParaRPr lang="en-US" sz="3200" dirty="0">
              <a:solidFill>
                <a:schemeClr val="tx1"/>
              </a:solidFill>
              <a:latin typeface="Courier" charset="0"/>
              <a:ea typeface="ＭＳ Ｐゴシック" charset="0"/>
              <a:cs typeface="Courier" charset="0"/>
              <a:sym typeface="Courier" charset="0"/>
            </a:endParaRPr>
          </a:p>
        </p:txBody>
      </p:sp>
      <p:sp>
        <p:nvSpPr>
          <p:cNvPr id="10" name="Rectangle 9"/>
          <p:cNvSpPr>
            <a:spLocks/>
          </p:cNvSpPr>
          <p:nvPr/>
        </p:nvSpPr>
        <p:spPr bwMode="auto">
          <a:xfrm>
            <a:off x="1301385" y="4527516"/>
            <a:ext cx="648970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chemeClr val="tx1"/>
                </a:solidFill>
                <a:miter lim="800000"/>
                <a:headEnd type="none" w="med" len="med"/>
                <a:tailEnd type="none" w="med" len="med"/>
              </a14:hiddenLine>
            </a:ext>
          </a:extLst>
        </p:spPr>
        <p:txBody>
          <a:bodyPr lIns="0" tIns="0" rIns="0" bIns="0"/>
          <a:lstStyle/>
          <a:p>
            <a:pPr algn="l"/>
            <a:r>
              <a:rPr lang="en-US" sz="4400" b="1" dirty="0">
                <a:solidFill>
                  <a:schemeClr val="tx1"/>
                </a:solidFill>
                <a:latin typeface="Calibri" charset="0"/>
                <a:ea typeface="ＭＳ Ｐゴシック" charset="0"/>
                <a:cs typeface="Calibri" charset="0"/>
                <a:sym typeface="Calibri" charset="0"/>
              </a:rPr>
              <a:t>Foursquare</a:t>
            </a:r>
          </a:p>
        </p:txBody>
      </p:sp>
    </p:spTree>
    <p:extLst>
      <p:ext uri="{BB962C8B-B14F-4D97-AF65-F5344CB8AC3E}">
        <p14:creationId xmlns:p14="http://schemas.microsoft.com/office/powerpoint/2010/main" val="639205078"/>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t>Query parameters</a:t>
            </a:r>
            <a:endParaRPr lang="en-US" sz="3200" dirty="0"/>
          </a:p>
        </p:txBody>
      </p:sp>
      <p:sp>
        <p:nvSpPr>
          <p:cNvPr id="4" name="Slide Number Placeholder 3"/>
          <p:cNvSpPr>
            <a:spLocks noGrp="1"/>
          </p:cNvSpPr>
          <p:nvPr>
            <p:ph type="sldNum" sz="quarter" idx="4"/>
          </p:nvPr>
        </p:nvSpPr>
        <p:spPr/>
        <p:txBody>
          <a:bodyPr/>
          <a:lstStyle/>
          <a:p>
            <a:fld id="{B9CF2066-C172-C043-9656-E2597F9B5BE6}" type="slidenum">
              <a:rPr lang="en-US" smtClean="0"/>
              <a:pPr/>
              <a:t>22</a:t>
            </a:fld>
            <a:endParaRPr lang="en-US"/>
          </a:p>
        </p:txBody>
      </p:sp>
      <p:sp>
        <p:nvSpPr>
          <p:cNvPr id="5" name="Rectangle 4"/>
          <p:cNvSpPr>
            <a:spLocks/>
          </p:cNvSpPr>
          <p:nvPr/>
        </p:nvSpPr>
        <p:spPr bwMode="auto">
          <a:xfrm>
            <a:off x="1264033" y="3004767"/>
            <a:ext cx="9979130" cy="842062"/>
          </a:xfrm>
          <a:prstGeom prst="rect">
            <a:avLst/>
          </a:prstGeom>
          <a:solidFill>
            <a:srgbClr val="FFFFFF"/>
          </a:solidFill>
          <a:ln w="9525" cap="flat">
            <a:solidFill>
              <a:schemeClr val="tx1"/>
            </a:solidFill>
            <a:prstDash val="solid"/>
            <a:miter lim="800000"/>
            <a:headEnd type="none" w="med" len="med"/>
            <a:tailEnd type="none" w="med" len="med"/>
          </a:ln>
        </p:spPr>
        <p:txBody>
          <a:bodyPr lIns="0" tIns="0" rIns="0" bIns="0" anchor="ctr" anchorCtr="0"/>
          <a:lstStyle/>
          <a:p>
            <a:pPr marL="168275">
              <a:lnSpc>
                <a:spcPts val="2700"/>
              </a:lnSpc>
            </a:pPr>
            <a:r>
              <a:rPr lang="en-US" sz="3200" dirty="0">
                <a:latin typeface="Courier" charset="0"/>
                <a:ea typeface="ＭＳ Ｐゴシック" charset="0"/>
                <a:cs typeface="Courier" charset="0"/>
                <a:sym typeface="Courier" charset="0"/>
              </a:rPr>
              <a:t>/1.1/search/</a:t>
            </a:r>
            <a:r>
              <a:rPr lang="en-US" sz="3200" dirty="0" err="1">
                <a:latin typeface="Courier" charset="0"/>
                <a:ea typeface="ＭＳ Ｐゴシック" charset="0"/>
                <a:cs typeface="Courier" charset="0"/>
                <a:sym typeface="Courier" charset="0"/>
              </a:rPr>
              <a:t>tweets.json?</a:t>
            </a:r>
            <a:r>
              <a:rPr lang="en-US" sz="3200" b="1" dirty="0" err="1">
                <a:latin typeface="Courier" charset="0"/>
                <a:ea typeface="ＭＳ Ｐゴシック" charset="0"/>
                <a:cs typeface="Courier" charset="0"/>
                <a:sym typeface="Courier" charset="0"/>
              </a:rPr>
              <a:t>q</a:t>
            </a:r>
            <a:r>
              <a:rPr lang="en-US" sz="3200" b="1" dirty="0">
                <a:latin typeface="Courier" charset="0"/>
                <a:ea typeface="ＭＳ Ｐゴシック" charset="0"/>
                <a:cs typeface="Courier" charset="0"/>
                <a:sym typeface="Courier" charset="0"/>
              </a:rPr>
              <a:t>=%23superbowl &amp;</a:t>
            </a:r>
            <a:r>
              <a:rPr lang="en-US" sz="3200" b="1" dirty="0" err="1">
                <a:latin typeface="Courier" charset="0"/>
                <a:ea typeface="ＭＳ Ｐゴシック" charset="0"/>
                <a:cs typeface="Courier" charset="0"/>
                <a:sym typeface="Courier" charset="0"/>
              </a:rPr>
              <a:t>result_type</a:t>
            </a:r>
            <a:r>
              <a:rPr lang="en-US" sz="3200" b="1" dirty="0">
                <a:latin typeface="Courier" charset="0"/>
                <a:ea typeface="ＭＳ Ｐゴシック" charset="0"/>
                <a:cs typeface="Courier" charset="0"/>
                <a:sym typeface="Courier" charset="0"/>
              </a:rPr>
              <a:t>=recent</a:t>
            </a:r>
          </a:p>
        </p:txBody>
      </p:sp>
      <p:sp>
        <p:nvSpPr>
          <p:cNvPr id="6" name="Rectangle 5"/>
          <p:cNvSpPr>
            <a:spLocks/>
          </p:cNvSpPr>
          <p:nvPr/>
        </p:nvSpPr>
        <p:spPr bwMode="auto">
          <a:xfrm>
            <a:off x="1264033" y="2177054"/>
            <a:ext cx="648970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chemeClr val="tx1"/>
                </a:solidFill>
                <a:miter lim="800000"/>
                <a:headEnd type="none" w="med" len="med"/>
                <a:tailEnd type="none" w="med" len="med"/>
              </a14:hiddenLine>
            </a:ext>
          </a:extLst>
        </p:spPr>
        <p:txBody>
          <a:bodyPr lIns="0" tIns="0" rIns="0" bIns="0"/>
          <a:lstStyle/>
          <a:p>
            <a:pPr algn="l"/>
            <a:r>
              <a:rPr lang="en-US" sz="4400" b="1" dirty="0">
                <a:solidFill>
                  <a:schemeClr val="tx1"/>
                </a:solidFill>
                <a:latin typeface="Calibri" charset="0"/>
                <a:ea typeface="ＭＳ Ｐゴシック" charset="0"/>
                <a:cs typeface="Calibri" charset="0"/>
                <a:sym typeface="Calibri" charset="0"/>
              </a:rPr>
              <a:t>Twitter</a:t>
            </a:r>
          </a:p>
        </p:txBody>
      </p:sp>
    </p:spTree>
    <p:extLst>
      <p:ext uri="{BB962C8B-B14F-4D97-AF65-F5344CB8AC3E}">
        <p14:creationId xmlns:p14="http://schemas.microsoft.com/office/powerpoint/2010/main" val="2121328889"/>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t>Header parameters</a:t>
            </a:r>
            <a:endParaRPr lang="en-US" sz="3200" dirty="0"/>
          </a:p>
        </p:txBody>
      </p:sp>
      <p:sp>
        <p:nvSpPr>
          <p:cNvPr id="4" name="Slide Number Placeholder 3"/>
          <p:cNvSpPr>
            <a:spLocks noGrp="1"/>
          </p:cNvSpPr>
          <p:nvPr>
            <p:ph type="sldNum" sz="quarter" idx="4"/>
          </p:nvPr>
        </p:nvSpPr>
        <p:spPr/>
        <p:txBody>
          <a:bodyPr/>
          <a:lstStyle/>
          <a:p>
            <a:fld id="{B9CF2066-C172-C043-9656-E2597F9B5BE6}" type="slidenum">
              <a:rPr lang="en-US" smtClean="0"/>
              <a:pPr/>
              <a:t>23</a:t>
            </a:fld>
            <a:endParaRPr lang="en-US"/>
          </a:p>
        </p:txBody>
      </p:sp>
      <p:pic>
        <p:nvPicPr>
          <p:cNvPr id="3" name="Picture 2" descr="Graph_API_Explor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8965" y="1827197"/>
            <a:ext cx="11213150" cy="3751560"/>
          </a:xfrm>
          <a:prstGeom prst="rect">
            <a:avLst/>
          </a:prstGeom>
        </p:spPr>
      </p:pic>
    </p:spTree>
    <p:extLst>
      <p:ext uri="{BB962C8B-B14F-4D97-AF65-F5344CB8AC3E}">
        <p14:creationId xmlns:p14="http://schemas.microsoft.com/office/powerpoint/2010/main" val="3239112964"/>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t>Conveniences</a:t>
            </a:r>
            <a:endParaRPr lang="en-US" sz="3200" dirty="0"/>
          </a:p>
        </p:txBody>
      </p:sp>
      <p:sp>
        <p:nvSpPr>
          <p:cNvPr id="4" name="Slide Number Placeholder 3"/>
          <p:cNvSpPr>
            <a:spLocks noGrp="1"/>
          </p:cNvSpPr>
          <p:nvPr>
            <p:ph type="sldNum" sz="quarter" idx="4"/>
          </p:nvPr>
        </p:nvSpPr>
        <p:spPr/>
        <p:txBody>
          <a:bodyPr/>
          <a:lstStyle/>
          <a:p>
            <a:fld id="{B9CF2066-C172-C043-9656-E2597F9B5BE6}" type="slidenum">
              <a:rPr lang="en-US" smtClean="0"/>
              <a:pPr/>
              <a:t>24</a:t>
            </a:fld>
            <a:endParaRPr lang="en-US"/>
          </a:p>
        </p:txBody>
      </p:sp>
      <p:sp>
        <p:nvSpPr>
          <p:cNvPr id="5" name="Rectangle 4"/>
          <p:cNvSpPr>
            <a:spLocks/>
          </p:cNvSpPr>
          <p:nvPr/>
        </p:nvSpPr>
        <p:spPr bwMode="auto">
          <a:xfrm>
            <a:off x="1151977" y="2201785"/>
            <a:ext cx="10194246" cy="636651"/>
          </a:xfrm>
          <a:prstGeom prst="rect">
            <a:avLst/>
          </a:prstGeom>
          <a:solidFill>
            <a:srgbClr val="FFFFFF"/>
          </a:solidFill>
          <a:ln w="9525" cap="flat">
            <a:solidFill>
              <a:schemeClr val="tx1"/>
            </a:solidFill>
            <a:prstDash val="solid"/>
            <a:miter lim="800000"/>
            <a:headEnd type="none" w="med" len="med"/>
            <a:tailEnd type="none" w="med" len="med"/>
          </a:ln>
        </p:spPr>
        <p:txBody>
          <a:bodyPr lIns="0" tIns="0" rIns="0" bIns="0" anchor="ctr" anchorCtr="0"/>
          <a:lstStyle/>
          <a:p>
            <a:pPr marL="112713" algn="l">
              <a:lnSpc>
                <a:spcPts val="2700"/>
              </a:lnSpc>
            </a:pPr>
            <a:r>
              <a:rPr lang="en-US" sz="3200" dirty="0" smtClean="0">
                <a:solidFill>
                  <a:schemeClr val="tx1"/>
                </a:solidFill>
                <a:latin typeface="Courier" charset="0"/>
                <a:ea typeface="ＭＳ Ｐゴシック" charset="0"/>
                <a:cs typeface="Courier" charset="0"/>
                <a:sym typeface="Courier" charset="0"/>
              </a:rPr>
              <a:t>/me</a:t>
            </a:r>
            <a:endParaRPr lang="en-US" sz="3200" dirty="0">
              <a:solidFill>
                <a:schemeClr val="tx1"/>
              </a:solidFill>
              <a:latin typeface="Courier" charset="0"/>
              <a:ea typeface="ＭＳ Ｐゴシック" charset="0"/>
              <a:cs typeface="Courier" charset="0"/>
              <a:sym typeface="Courier" charset="0"/>
            </a:endParaRPr>
          </a:p>
        </p:txBody>
      </p:sp>
      <p:sp>
        <p:nvSpPr>
          <p:cNvPr id="6" name="Rectangle 5"/>
          <p:cNvSpPr>
            <a:spLocks/>
          </p:cNvSpPr>
          <p:nvPr/>
        </p:nvSpPr>
        <p:spPr bwMode="auto">
          <a:xfrm>
            <a:off x="1170653" y="1448768"/>
            <a:ext cx="648970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chemeClr val="tx1"/>
                </a:solidFill>
                <a:miter lim="800000"/>
                <a:headEnd type="none" w="med" len="med"/>
                <a:tailEnd type="none" w="med" len="med"/>
              </a14:hiddenLine>
            </a:ext>
          </a:extLst>
        </p:spPr>
        <p:txBody>
          <a:bodyPr lIns="0" tIns="0" rIns="0" bIns="0"/>
          <a:lstStyle/>
          <a:p>
            <a:pPr algn="l"/>
            <a:r>
              <a:rPr lang="en-US" sz="4400" b="1" dirty="0" smtClean="0">
                <a:solidFill>
                  <a:schemeClr val="tx1"/>
                </a:solidFill>
                <a:latin typeface="Calibri" charset="0"/>
                <a:ea typeface="ＭＳ Ｐゴシック" charset="0"/>
                <a:cs typeface="Calibri" charset="0"/>
                <a:sym typeface="Calibri" charset="0"/>
              </a:rPr>
              <a:t>Facebook</a:t>
            </a:r>
            <a:endParaRPr lang="en-US" sz="4400" b="1" dirty="0">
              <a:solidFill>
                <a:schemeClr val="tx1"/>
              </a:solidFill>
              <a:latin typeface="Calibri" charset="0"/>
              <a:ea typeface="ＭＳ Ｐゴシック" charset="0"/>
              <a:cs typeface="Calibri" charset="0"/>
              <a:sym typeface="Calibri" charset="0"/>
            </a:endParaRPr>
          </a:p>
        </p:txBody>
      </p:sp>
      <p:sp>
        <p:nvSpPr>
          <p:cNvPr id="7" name="Rectangle 6"/>
          <p:cNvSpPr>
            <a:spLocks/>
          </p:cNvSpPr>
          <p:nvPr/>
        </p:nvSpPr>
        <p:spPr bwMode="auto">
          <a:xfrm>
            <a:off x="1151977" y="3709409"/>
            <a:ext cx="10194246" cy="585593"/>
          </a:xfrm>
          <a:prstGeom prst="rect">
            <a:avLst/>
          </a:prstGeom>
          <a:solidFill>
            <a:srgbClr val="FFFFFF"/>
          </a:solidFill>
          <a:ln w="9525" cap="flat">
            <a:solidFill>
              <a:schemeClr val="tx1"/>
            </a:solidFill>
            <a:prstDash val="solid"/>
            <a:miter lim="800000"/>
            <a:headEnd type="none" w="med" len="med"/>
            <a:tailEnd type="none" w="med" len="med"/>
          </a:ln>
        </p:spPr>
        <p:txBody>
          <a:bodyPr lIns="0" tIns="0" rIns="0" bIns="0" anchor="ctr" anchorCtr="0"/>
          <a:lstStyle/>
          <a:p>
            <a:pPr marL="112713">
              <a:lnSpc>
                <a:spcPts val="2700"/>
              </a:lnSpc>
            </a:pPr>
            <a:r>
              <a:rPr lang="en-US" sz="3200" dirty="0">
                <a:latin typeface="Courier" charset="0"/>
                <a:ea typeface="ＭＳ Ｐゴシック" charset="0"/>
                <a:cs typeface="Courier" charset="0"/>
                <a:sym typeface="Courier" charset="0"/>
              </a:rPr>
              <a:t>/v1/people/~</a:t>
            </a:r>
          </a:p>
        </p:txBody>
      </p:sp>
      <p:sp>
        <p:nvSpPr>
          <p:cNvPr id="8" name="Rectangle 7"/>
          <p:cNvSpPr>
            <a:spLocks/>
          </p:cNvSpPr>
          <p:nvPr/>
        </p:nvSpPr>
        <p:spPr bwMode="auto">
          <a:xfrm>
            <a:off x="1170653" y="2975066"/>
            <a:ext cx="648970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chemeClr val="tx1"/>
                </a:solidFill>
                <a:miter lim="800000"/>
                <a:headEnd type="none" w="med" len="med"/>
                <a:tailEnd type="none" w="med" len="med"/>
              </a14:hiddenLine>
            </a:ext>
          </a:extLst>
        </p:spPr>
        <p:txBody>
          <a:bodyPr lIns="0" tIns="0" rIns="0" bIns="0"/>
          <a:lstStyle/>
          <a:p>
            <a:pPr algn="l"/>
            <a:r>
              <a:rPr lang="en-US" sz="4400" b="1" dirty="0" smtClean="0">
                <a:solidFill>
                  <a:schemeClr val="tx1"/>
                </a:solidFill>
                <a:latin typeface="Calibri" charset="0"/>
                <a:ea typeface="ＭＳ Ｐゴシック" charset="0"/>
                <a:cs typeface="Calibri" charset="0"/>
                <a:sym typeface="Calibri" charset="0"/>
              </a:rPr>
              <a:t>LinkedIn</a:t>
            </a:r>
            <a:endParaRPr lang="en-US" sz="4400" b="1" dirty="0">
              <a:solidFill>
                <a:schemeClr val="tx1"/>
              </a:solidFill>
              <a:latin typeface="Calibri" charset="0"/>
              <a:ea typeface="ＭＳ Ｐゴシック" charset="0"/>
              <a:cs typeface="Calibri" charset="0"/>
              <a:sym typeface="Calibri" charset="0"/>
            </a:endParaRPr>
          </a:p>
        </p:txBody>
      </p:sp>
      <p:sp>
        <p:nvSpPr>
          <p:cNvPr id="9" name="Rectangle 8"/>
          <p:cNvSpPr>
            <a:spLocks/>
          </p:cNvSpPr>
          <p:nvPr/>
        </p:nvSpPr>
        <p:spPr bwMode="auto">
          <a:xfrm>
            <a:off x="1170653" y="5243185"/>
            <a:ext cx="10175570" cy="583079"/>
          </a:xfrm>
          <a:prstGeom prst="rect">
            <a:avLst/>
          </a:prstGeom>
          <a:solidFill>
            <a:srgbClr val="FFFFFF"/>
          </a:solidFill>
          <a:ln w="9525" cap="flat">
            <a:solidFill>
              <a:schemeClr val="tx1"/>
            </a:solidFill>
            <a:prstDash val="solid"/>
            <a:miter lim="800000"/>
            <a:headEnd type="none" w="med" len="med"/>
            <a:tailEnd type="none" w="med" len="med"/>
          </a:ln>
        </p:spPr>
        <p:txBody>
          <a:bodyPr lIns="0" tIns="0" rIns="0" bIns="0" anchor="ctr" anchorCtr="0"/>
          <a:lstStyle/>
          <a:p>
            <a:pPr marL="112713">
              <a:lnSpc>
                <a:spcPts val="2700"/>
              </a:lnSpc>
            </a:pPr>
            <a:r>
              <a:rPr lang="en-US" sz="3200" dirty="0">
                <a:latin typeface="Courier" charset="0"/>
                <a:ea typeface="ＭＳ Ｐゴシック" charset="0"/>
                <a:cs typeface="Courier" charset="0"/>
                <a:sym typeface="Courier" charset="0"/>
              </a:rPr>
              <a:t>/v2/</a:t>
            </a:r>
            <a:r>
              <a:rPr lang="en-US" sz="3200" dirty="0" err="1">
                <a:latin typeface="Courier" charset="0"/>
                <a:ea typeface="ＭＳ Ｐゴシック" charset="0"/>
                <a:cs typeface="Courier" charset="0"/>
                <a:sym typeface="Courier" charset="0"/>
              </a:rPr>
              <a:t>checkins</a:t>
            </a:r>
            <a:r>
              <a:rPr lang="en-US" sz="3200" dirty="0">
                <a:latin typeface="Courier" charset="0"/>
                <a:ea typeface="ＭＳ Ｐゴシック" charset="0"/>
                <a:cs typeface="Courier" charset="0"/>
                <a:sym typeface="Courier" charset="0"/>
              </a:rPr>
              <a:t>/recent</a:t>
            </a:r>
            <a:endParaRPr lang="en-US" sz="3200" dirty="0">
              <a:solidFill>
                <a:schemeClr val="tx1"/>
              </a:solidFill>
              <a:latin typeface="Courier" charset="0"/>
              <a:ea typeface="ＭＳ Ｐゴシック" charset="0"/>
              <a:cs typeface="Courier" charset="0"/>
              <a:sym typeface="Courier" charset="0"/>
            </a:endParaRPr>
          </a:p>
        </p:txBody>
      </p:sp>
      <p:sp>
        <p:nvSpPr>
          <p:cNvPr id="10" name="Rectangle 9"/>
          <p:cNvSpPr>
            <a:spLocks/>
          </p:cNvSpPr>
          <p:nvPr/>
        </p:nvSpPr>
        <p:spPr bwMode="auto">
          <a:xfrm>
            <a:off x="1170653" y="4508842"/>
            <a:ext cx="648970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chemeClr val="tx1"/>
                </a:solidFill>
                <a:miter lim="800000"/>
                <a:headEnd type="none" w="med" len="med"/>
                <a:tailEnd type="none" w="med" len="med"/>
              </a14:hiddenLine>
            </a:ext>
          </a:extLst>
        </p:spPr>
        <p:txBody>
          <a:bodyPr lIns="0" tIns="0" rIns="0" bIns="0"/>
          <a:lstStyle/>
          <a:p>
            <a:pPr algn="l"/>
            <a:r>
              <a:rPr lang="en-US" sz="4400" b="1" dirty="0">
                <a:solidFill>
                  <a:schemeClr val="tx1"/>
                </a:solidFill>
                <a:latin typeface="Calibri" charset="0"/>
                <a:ea typeface="ＭＳ Ｐゴシック" charset="0"/>
                <a:cs typeface="Calibri" charset="0"/>
                <a:sym typeface="Calibri" charset="0"/>
              </a:rPr>
              <a:t>Foursquare</a:t>
            </a:r>
          </a:p>
        </p:txBody>
      </p:sp>
    </p:spTree>
    <p:extLst>
      <p:ext uri="{BB962C8B-B14F-4D97-AF65-F5344CB8AC3E}">
        <p14:creationId xmlns:p14="http://schemas.microsoft.com/office/powerpoint/2010/main" val="2067010981"/>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t>Formats</a:t>
            </a:r>
            <a:endParaRPr lang="en-US" sz="3200" dirty="0"/>
          </a:p>
        </p:txBody>
      </p:sp>
      <p:sp>
        <p:nvSpPr>
          <p:cNvPr id="4" name="Slide Number Placeholder 3"/>
          <p:cNvSpPr>
            <a:spLocks noGrp="1"/>
          </p:cNvSpPr>
          <p:nvPr>
            <p:ph type="sldNum" sz="quarter" idx="4"/>
          </p:nvPr>
        </p:nvSpPr>
        <p:spPr/>
        <p:txBody>
          <a:bodyPr/>
          <a:lstStyle/>
          <a:p>
            <a:fld id="{B9CF2066-C172-C043-9656-E2597F9B5BE6}" type="slidenum">
              <a:rPr lang="en-US" smtClean="0"/>
              <a:pPr/>
              <a:t>25</a:t>
            </a:fld>
            <a:endParaRPr lang="en-US"/>
          </a:p>
        </p:txBody>
      </p:sp>
      <p:sp>
        <p:nvSpPr>
          <p:cNvPr id="5" name="Rectangle 4"/>
          <p:cNvSpPr>
            <a:spLocks/>
          </p:cNvSpPr>
          <p:nvPr/>
        </p:nvSpPr>
        <p:spPr bwMode="auto">
          <a:xfrm>
            <a:off x="1095949" y="3996148"/>
            <a:ext cx="10194246" cy="585593"/>
          </a:xfrm>
          <a:prstGeom prst="rect">
            <a:avLst/>
          </a:prstGeom>
          <a:solidFill>
            <a:srgbClr val="FFFFFF"/>
          </a:solidFill>
          <a:ln w="9525" cap="flat">
            <a:solidFill>
              <a:schemeClr val="tx1"/>
            </a:solidFill>
            <a:prstDash val="solid"/>
            <a:miter lim="800000"/>
            <a:headEnd type="none" w="med" len="med"/>
            <a:tailEnd type="none" w="med" len="med"/>
          </a:ln>
        </p:spPr>
        <p:txBody>
          <a:bodyPr lIns="0" tIns="0" rIns="0" bIns="0" anchor="ctr" anchorCtr="0"/>
          <a:lstStyle/>
          <a:p>
            <a:pPr marL="168275"/>
            <a:r>
              <a:rPr lang="en-US" sz="3200" dirty="0"/>
              <a:t>/users/3207.json</a:t>
            </a:r>
          </a:p>
        </p:txBody>
      </p:sp>
      <p:sp>
        <p:nvSpPr>
          <p:cNvPr id="6" name="Rectangle 5"/>
          <p:cNvSpPr>
            <a:spLocks/>
          </p:cNvSpPr>
          <p:nvPr/>
        </p:nvSpPr>
        <p:spPr bwMode="auto">
          <a:xfrm>
            <a:off x="1077273" y="2240723"/>
            <a:ext cx="648970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chemeClr val="tx1"/>
                </a:solidFill>
                <a:miter lim="800000"/>
                <a:headEnd type="none" w="med" len="med"/>
                <a:tailEnd type="none" w="med" len="med"/>
              </a14:hiddenLine>
            </a:ext>
          </a:extLst>
        </p:spPr>
        <p:txBody>
          <a:bodyPr lIns="0" tIns="0" rIns="0" bIns="0"/>
          <a:lstStyle/>
          <a:p>
            <a:pPr algn="l"/>
            <a:r>
              <a:rPr lang="en-US" sz="4400" b="1" dirty="0" err="1" smtClean="0">
                <a:solidFill>
                  <a:schemeClr val="tx1"/>
                </a:solidFill>
                <a:latin typeface="Calibri" charset="0"/>
                <a:ea typeface="ＭＳ Ｐゴシック" charset="0"/>
                <a:cs typeface="Calibri" charset="0"/>
                <a:sym typeface="Calibri" charset="0"/>
              </a:rPr>
              <a:t>SoundCloud</a:t>
            </a:r>
            <a:endParaRPr lang="en-US" sz="4400" b="1" dirty="0">
              <a:solidFill>
                <a:schemeClr val="tx1"/>
              </a:solidFill>
              <a:latin typeface="Calibri" charset="0"/>
              <a:ea typeface="ＭＳ Ｐゴシック" charset="0"/>
              <a:cs typeface="Calibri" charset="0"/>
              <a:sym typeface="Calibri" charset="0"/>
            </a:endParaRPr>
          </a:p>
        </p:txBody>
      </p:sp>
      <p:sp>
        <p:nvSpPr>
          <p:cNvPr id="8" name="Rectangle 7"/>
          <p:cNvSpPr>
            <a:spLocks/>
          </p:cNvSpPr>
          <p:nvPr/>
        </p:nvSpPr>
        <p:spPr bwMode="auto">
          <a:xfrm>
            <a:off x="1058597" y="3129689"/>
            <a:ext cx="10194246" cy="585593"/>
          </a:xfrm>
          <a:prstGeom prst="rect">
            <a:avLst/>
          </a:prstGeom>
          <a:solidFill>
            <a:srgbClr val="FFFFFF"/>
          </a:solidFill>
          <a:ln w="9525" cap="flat">
            <a:solidFill>
              <a:schemeClr val="tx1"/>
            </a:solidFill>
            <a:prstDash val="solid"/>
            <a:miter lim="800000"/>
            <a:headEnd type="none" w="med" len="med"/>
            <a:tailEnd type="none" w="med" len="med"/>
          </a:ln>
        </p:spPr>
        <p:txBody>
          <a:bodyPr lIns="0" tIns="0" rIns="0" bIns="0" anchor="ctr" anchorCtr="0"/>
          <a:lstStyle/>
          <a:p>
            <a:pPr marL="168275"/>
            <a:r>
              <a:rPr lang="en-US" sz="3200" dirty="0"/>
              <a:t>/users/</a:t>
            </a:r>
            <a:r>
              <a:rPr lang="en-US" sz="3200" dirty="0" smtClean="0"/>
              <a:t>3207</a:t>
            </a:r>
            <a:endParaRPr lang="en-US" sz="3200" dirty="0"/>
          </a:p>
        </p:txBody>
      </p:sp>
    </p:spTree>
    <p:extLst>
      <p:ext uri="{BB962C8B-B14F-4D97-AF65-F5344CB8AC3E}">
        <p14:creationId xmlns:p14="http://schemas.microsoft.com/office/powerpoint/2010/main" val="3517532544"/>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t>Formats</a:t>
            </a:r>
            <a:endParaRPr lang="en-US" sz="3200" dirty="0"/>
          </a:p>
        </p:txBody>
      </p:sp>
      <p:sp>
        <p:nvSpPr>
          <p:cNvPr id="4" name="Slide Number Placeholder 3"/>
          <p:cNvSpPr>
            <a:spLocks noGrp="1"/>
          </p:cNvSpPr>
          <p:nvPr>
            <p:ph type="sldNum" sz="quarter" idx="4"/>
          </p:nvPr>
        </p:nvSpPr>
        <p:spPr/>
        <p:txBody>
          <a:bodyPr/>
          <a:lstStyle/>
          <a:p>
            <a:fld id="{B9CF2066-C172-C043-9656-E2597F9B5BE6}" type="slidenum">
              <a:rPr lang="en-US" smtClean="0"/>
              <a:pPr/>
              <a:t>26</a:t>
            </a:fld>
            <a:endParaRPr lang="en-US"/>
          </a:p>
        </p:txBody>
      </p:sp>
      <p:pic>
        <p:nvPicPr>
          <p:cNvPr id="3" name="Picture 2" descr="Twitter___willnorris__My_opinion_on_XML_vs_JSON_for_....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8965" y="1572317"/>
            <a:ext cx="10850946" cy="3877330"/>
          </a:xfrm>
          <a:prstGeom prst="rect">
            <a:avLst/>
          </a:prstGeom>
        </p:spPr>
      </p:pic>
    </p:spTree>
    <p:extLst>
      <p:ext uri="{BB962C8B-B14F-4D97-AF65-F5344CB8AC3E}">
        <p14:creationId xmlns:p14="http://schemas.microsoft.com/office/powerpoint/2010/main" val="428861500"/>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t>Actions</a:t>
            </a:r>
            <a:endParaRPr lang="en-US" sz="3200" dirty="0"/>
          </a:p>
        </p:txBody>
      </p:sp>
      <p:sp>
        <p:nvSpPr>
          <p:cNvPr id="4" name="Slide Number Placeholder 3"/>
          <p:cNvSpPr>
            <a:spLocks noGrp="1"/>
          </p:cNvSpPr>
          <p:nvPr>
            <p:ph type="sldNum" sz="quarter" idx="4"/>
          </p:nvPr>
        </p:nvSpPr>
        <p:spPr/>
        <p:txBody>
          <a:bodyPr/>
          <a:lstStyle/>
          <a:p>
            <a:fld id="{B9CF2066-C172-C043-9656-E2597F9B5BE6}" type="slidenum">
              <a:rPr lang="en-US" smtClean="0"/>
              <a:pPr/>
              <a:t>27</a:t>
            </a:fld>
            <a:endParaRPr lang="en-US"/>
          </a:p>
        </p:txBody>
      </p:sp>
      <p:sp>
        <p:nvSpPr>
          <p:cNvPr id="11" name="Rectangle 4"/>
          <p:cNvSpPr>
            <a:spLocks/>
          </p:cNvSpPr>
          <p:nvPr/>
        </p:nvSpPr>
        <p:spPr bwMode="auto">
          <a:xfrm>
            <a:off x="1151977" y="2201785"/>
            <a:ext cx="10194246" cy="636651"/>
          </a:xfrm>
          <a:prstGeom prst="rect">
            <a:avLst/>
          </a:prstGeom>
          <a:solidFill>
            <a:srgbClr val="FFFFFF"/>
          </a:solidFill>
          <a:ln w="9525" cap="flat">
            <a:solidFill>
              <a:schemeClr val="tx1"/>
            </a:solidFill>
            <a:prstDash val="solid"/>
            <a:miter lim="800000"/>
            <a:headEnd type="none" w="med" len="med"/>
            <a:tailEnd type="none" w="med" len="med"/>
          </a:ln>
        </p:spPr>
        <p:txBody>
          <a:bodyPr lIns="0" tIns="0" rIns="0" bIns="0" anchor="ctr" anchorCtr="0"/>
          <a:lstStyle/>
          <a:p>
            <a:pPr marL="112713">
              <a:lnSpc>
                <a:spcPts val="2700"/>
              </a:lnSpc>
            </a:pPr>
            <a:r>
              <a:rPr lang="en-US" sz="2800" dirty="0">
                <a:latin typeface="Arial"/>
                <a:sym typeface="Courier" charset="0"/>
              </a:rPr>
              <a:t>/</a:t>
            </a:r>
            <a:r>
              <a:rPr lang="en-US" sz="2800" b="1" dirty="0" err="1">
                <a:latin typeface="Arial"/>
                <a:sym typeface="Courier" charset="0"/>
              </a:rPr>
              <a:t>search</a:t>
            </a:r>
            <a:r>
              <a:rPr lang="en-US" sz="2800" dirty="0" err="1">
                <a:latin typeface="Arial"/>
                <a:sym typeface="Courier" charset="0"/>
              </a:rPr>
              <a:t>?q</a:t>
            </a:r>
            <a:r>
              <a:rPr lang="en-US" sz="2800" dirty="0">
                <a:latin typeface="Arial"/>
                <a:sym typeface="Courier" charset="0"/>
              </a:rPr>
              <a:t>=</a:t>
            </a:r>
            <a:r>
              <a:rPr lang="en-US" sz="2800" dirty="0" err="1">
                <a:latin typeface="Arial"/>
                <a:sym typeface="Courier" charset="0"/>
              </a:rPr>
              <a:t>watermelon&amp;type</a:t>
            </a:r>
            <a:r>
              <a:rPr lang="en-US" sz="2800" dirty="0">
                <a:latin typeface="Arial"/>
                <a:sym typeface="Courier" charset="0"/>
              </a:rPr>
              <a:t>=</a:t>
            </a:r>
            <a:r>
              <a:rPr lang="en-US" sz="2800" dirty="0" smtClean="0">
                <a:latin typeface="Arial"/>
                <a:sym typeface="Courier" charset="0"/>
              </a:rPr>
              <a:t>post</a:t>
            </a:r>
            <a:endParaRPr lang="en-US" sz="2800" dirty="0">
              <a:latin typeface="Arial"/>
              <a:sym typeface="Courier" charset="0"/>
            </a:endParaRPr>
          </a:p>
        </p:txBody>
      </p:sp>
      <p:sp>
        <p:nvSpPr>
          <p:cNvPr id="12" name="Rectangle 5"/>
          <p:cNvSpPr>
            <a:spLocks/>
          </p:cNvSpPr>
          <p:nvPr/>
        </p:nvSpPr>
        <p:spPr bwMode="auto">
          <a:xfrm>
            <a:off x="1170653" y="1448768"/>
            <a:ext cx="648970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chemeClr val="tx1"/>
                </a:solidFill>
                <a:miter lim="800000"/>
                <a:headEnd type="none" w="med" len="med"/>
                <a:tailEnd type="none" w="med" len="med"/>
              </a14:hiddenLine>
            </a:ext>
          </a:extLst>
        </p:spPr>
        <p:txBody>
          <a:bodyPr lIns="0" tIns="0" rIns="0" bIns="0"/>
          <a:lstStyle/>
          <a:p>
            <a:pPr algn="l"/>
            <a:r>
              <a:rPr lang="en-US" sz="4400" b="1" dirty="0" smtClean="0">
                <a:solidFill>
                  <a:schemeClr val="tx1"/>
                </a:solidFill>
                <a:latin typeface="Calibri" charset="0"/>
                <a:ea typeface="ＭＳ Ｐゴシック" charset="0"/>
                <a:cs typeface="Calibri" charset="0"/>
                <a:sym typeface="Calibri" charset="0"/>
              </a:rPr>
              <a:t>Facebook</a:t>
            </a:r>
            <a:endParaRPr lang="en-US" sz="4400" b="1" dirty="0">
              <a:solidFill>
                <a:schemeClr val="tx1"/>
              </a:solidFill>
              <a:latin typeface="Calibri" charset="0"/>
              <a:ea typeface="ＭＳ Ｐゴシック" charset="0"/>
              <a:cs typeface="Calibri" charset="0"/>
              <a:sym typeface="Calibri" charset="0"/>
            </a:endParaRPr>
          </a:p>
        </p:txBody>
      </p:sp>
      <p:sp>
        <p:nvSpPr>
          <p:cNvPr id="13" name="Rectangle 6"/>
          <p:cNvSpPr>
            <a:spLocks/>
          </p:cNvSpPr>
          <p:nvPr/>
        </p:nvSpPr>
        <p:spPr bwMode="auto">
          <a:xfrm>
            <a:off x="1151977" y="3709409"/>
            <a:ext cx="10194246" cy="585593"/>
          </a:xfrm>
          <a:prstGeom prst="rect">
            <a:avLst/>
          </a:prstGeom>
          <a:solidFill>
            <a:srgbClr val="FFFFFF"/>
          </a:solidFill>
          <a:ln w="9525" cap="flat">
            <a:solidFill>
              <a:schemeClr val="tx1"/>
            </a:solidFill>
            <a:prstDash val="solid"/>
            <a:miter lim="800000"/>
            <a:headEnd type="none" w="med" len="med"/>
            <a:tailEnd type="none" w="med" len="med"/>
          </a:ln>
        </p:spPr>
        <p:txBody>
          <a:bodyPr lIns="0" tIns="0" rIns="0" bIns="0" anchor="ctr" anchorCtr="0"/>
          <a:lstStyle/>
          <a:p>
            <a:pPr>
              <a:defRPr/>
            </a:pPr>
            <a:r>
              <a:rPr lang="en-US" sz="2800" dirty="0">
                <a:latin typeface="Courier" charset="0"/>
                <a:ea typeface="ＭＳ Ｐゴシック" charset="0"/>
                <a:cs typeface="Courier" charset="0"/>
                <a:sym typeface="Courier" charset="0"/>
              </a:rPr>
              <a:t>/</a:t>
            </a:r>
            <a:r>
              <a:rPr lang="en-US" sz="2800" b="1" dirty="0" err="1">
                <a:latin typeface="Courier" charset="0"/>
                <a:ea typeface="ＭＳ Ｐゴシック" charset="0"/>
                <a:cs typeface="Courier" charset="0"/>
                <a:sym typeface="Courier" charset="0"/>
              </a:rPr>
              <a:t>convert?</a:t>
            </a:r>
            <a:r>
              <a:rPr lang="en-US" sz="2800" dirty="0" err="1">
                <a:latin typeface="Courier" charset="0"/>
                <a:ea typeface="ＭＳ Ｐゴシック" charset="0"/>
                <a:cs typeface="Courier" charset="0"/>
                <a:sym typeface="Courier" charset="0"/>
              </a:rPr>
              <a:t>from</a:t>
            </a:r>
            <a:r>
              <a:rPr lang="en-US" sz="2800" dirty="0">
                <a:latin typeface="Courier" charset="0"/>
                <a:ea typeface="ＭＳ Ｐゴシック" charset="0"/>
                <a:cs typeface="Courier" charset="0"/>
                <a:sym typeface="Courier" charset="0"/>
              </a:rPr>
              <a:t>=</a:t>
            </a:r>
            <a:r>
              <a:rPr lang="en-US" sz="2800" dirty="0" err="1">
                <a:latin typeface="Courier" charset="0"/>
                <a:ea typeface="ＭＳ Ｐゴシック" charset="0"/>
                <a:cs typeface="Courier" charset="0"/>
                <a:sym typeface="Courier" charset="0"/>
              </a:rPr>
              <a:t>EUR&amp;to</a:t>
            </a:r>
            <a:r>
              <a:rPr lang="en-US" sz="2800" dirty="0">
                <a:latin typeface="Courier" charset="0"/>
                <a:ea typeface="ＭＳ Ｐゴシック" charset="0"/>
                <a:cs typeface="Courier" charset="0"/>
                <a:sym typeface="Courier" charset="0"/>
              </a:rPr>
              <a:t>=</a:t>
            </a:r>
            <a:r>
              <a:rPr lang="en-US" sz="2800" dirty="0" err="1">
                <a:latin typeface="Courier" charset="0"/>
                <a:ea typeface="ＭＳ Ｐゴシック" charset="0"/>
                <a:cs typeface="Courier" charset="0"/>
                <a:sym typeface="Courier" charset="0"/>
              </a:rPr>
              <a:t>CNY&amp;amount</a:t>
            </a:r>
            <a:r>
              <a:rPr lang="en-US" sz="2800" dirty="0">
                <a:latin typeface="Courier" charset="0"/>
                <a:ea typeface="ＭＳ Ｐゴシック" charset="0"/>
                <a:cs typeface="Courier" charset="0"/>
                <a:sym typeface="Courier" charset="0"/>
              </a:rPr>
              <a:t>=100</a:t>
            </a:r>
            <a:endParaRPr lang="en-US" sz="2800" dirty="0">
              <a:latin typeface="Arial"/>
              <a:sym typeface="Courier" charset="0"/>
            </a:endParaRPr>
          </a:p>
        </p:txBody>
      </p:sp>
      <p:sp>
        <p:nvSpPr>
          <p:cNvPr id="14" name="Rectangle 7"/>
          <p:cNvSpPr>
            <a:spLocks/>
          </p:cNvSpPr>
          <p:nvPr/>
        </p:nvSpPr>
        <p:spPr bwMode="auto">
          <a:xfrm>
            <a:off x="1170653" y="2975066"/>
            <a:ext cx="648970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chemeClr val="tx1"/>
                </a:solidFill>
                <a:miter lim="800000"/>
                <a:headEnd type="none" w="med" len="med"/>
                <a:tailEnd type="none" w="med" len="med"/>
              </a14:hiddenLine>
            </a:ext>
          </a:extLst>
        </p:spPr>
        <p:txBody>
          <a:bodyPr lIns="0" tIns="0" rIns="0" bIns="0"/>
          <a:lstStyle/>
          <a:p>
            <a:pPr algn="l"/>
            <a:r>
              <a:rPr lang="en-US" sz="4400" b="1" dirty="0" smtClean="0">
                <a:solidFill>
                  <a:schemeClr val="tx1"/>
                </a:solidFill>
                <a:latin typeface="Calibri" charset="0"/>
                <a:ea typeface="ＭＳ Ｐゴシック" charset="0"/>
                <a:cs typeface="Calibri" charset="0"/>
                <a:sym typeface="Calibri" charset="0"/>
              </a:rPr>
              <a:t>Hypothetical</a:t>
            </a:r>
            <a:endParaRPr lang="en-US" sz="4400" b="1" dirty="0">
              <a:solidFill>
                <a:schemeClr val="tx1"/>
              </a:solidFill>
              <a:latin typeface="Calibri" charset="0"/>
              <a:ea typeface="ＭＳ Ｐゴシック" charset="0"/>
              <a:cs typeface="Calibri" charset="0"/>
              <a:sym typeface="Calibri" charset="0"/>
            </a:endParaRPr>
          </a:p>
        </p:txBody>
      </p:sp>
      <p:sp>
        <p:nvSpPr>
          <p:cNvPr id="15" name="Rectangle 8"/>
          <p:cNvSpPr>
            <a:spLocks/>
          </p:cNvSpPr>
          <p:nvPr/>
        </p:nvSpPr>
        <p:spPr bwMode="auto">
          <a:xfrm>
            <a:off x="1170653" y="5243185"/>
            <a:ext cx="10175570" cy="583079"/>
          </a:xfrm>
          <a:prstGeom prst="rect">
            <a:avLst/>
          </a:prstGeom>
          <a:solidFill>
            <a:srgbClr val="FFFFFF"/>
          </a:solidFill>
          <a:ln w="9525" cap="flat">
            <a:solidFill>
              <a:schemeClr val="tx1"/>
            </a:solidFill>
            <a:prstDash val="solid"/>
            <a:miter lim="800000"/>
            <a:headEnd type="none" w="med" len="med"/>
            <a:tailEnd type="none" w="med" len="med"/>
          </a:ln>
        </p:spPr>
        <p:txBody>
          <a:bodyPr lIns="0" tIns="0" rIns="0" bIns="0" anchor="ctr" anchorCtr="0"/>
          <a:lstStyle/>
          <a:p>
            <a:pPr>
              <a:defRPr/>
            </a:pPr>
            <a:r>
              <a:rPr lang="en-US" sz="3200" dirty="0">
                <a:latin typeface="Courier" charset="0"/>
                <a:ea typeface="ＭＳ Ｐゴシック" charset="0"/>
                <a:cs typeface="Courier" charset="0"/>
                <a:sym typeface="Courier" charset="0"/>
              </a:rPr>
              <a:t>/droplets</a:t>
            </a:r>
            <a:r>
              <a:rPr lang="en-US" sz="3200" dirty="0" smtClean="0">
                <a:latin typeface="Courier" charset="0"/>
                <a:ea typeface="ＭＳ Ｐゴシック" charset="0"/>
                <a:cs typeface="Courier" charset="0"/>
                <a:sym typeface="Courier" charset="0"/>
              </a:rPr>
              <a:t>/{</a:t>
            </a:r>
            <a:r>
              <a:rPr lang="en-US" sz="3200" dirty="0" err="1" smtClean="0">
                <a:latin typeface="Courier" charset="0"/>
                <a:ea typeface="ＭＳ Ｐゴシック" charset="0"/>
                <a:cs typeface="Courier" charset="0"/>
                <a:sym typeface="Courier" charset="0"/>
              </a:rPr>
              <a:t>droplet_id</a:t>
            </a:r>
            <a:r>
              <a:rPr lang="en-US" sz="3200" dirty="0" smtClean="0">
                <a:latin typeface="Courier" charset="0"/>
                <a:ea typeface="ＭＳ Ｐゴシック" charset="0"/>
                <a:cs typeface="Courier" charset="0"/>
                <a:sym typeface="Courier" charset="0"/>
              </a:rPr>
              <a:t>}/</a:t>
            </a:r>
            <a:r>
              <a:rPr lang="en-US" sz="3200" dirty="0">
                <a:latin typeface="Courier" charset="0"/>
                <a:ea typeface="ＭＳ Ｐゴシック" charset="0"/>
                <a:cs typeface="Courier" charset="0"/>
                <a:sym typeface="Courier" charset="0"/>
              </a:rPr>
              <a:t>reboot</a:t>
            </a:r>
          </a:p>
        </p:txBody>
      </p:sp>
      <p:sp>
        <p:nvSpPr>
          <p:cNvPr id="16" name="Rectangle 9"/>
          <p:cNvSpPr>
            <a:spLocks/>
          </p:cNvSpPr>
          <p:nvPr/>
        </p:nvSpPr>
        <p:spPr bwMode="auto">
          <a:xfrm>
            <a:off x="1170653" y="4508842"/>
            <a:ext cx="648970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chemeClr val="tx1"/>
                </a:solidFill>
                <a:miter lim="800000"/>
                <a:headEnd type="none" w="med" len="med"/>
                <a:tailEnd type="none" w="med" len="med"/>
              </a14:hiddenLine>
            </a:ext>
          </a:extLst>
        </p:spPr>
        <p:txBody>
          <a:bodyPr lIns="0" tIns="0" rIns="0" bIns="0"/>
          <a:lstStyle/>
          <a:p>
            <a:pPr algn="l"/>
            <a:r>
              <a:rPr lang="en-US" sz="4400" b="1" dirty="0" err="1" smtClean="0">
                <a:solidFill>
                  <a:schemeClr val="tx1"/>
                </a:solidFill>
                <a:latin typeface="Calibri" charset="0"/>
                <a:ea typeface="ＭＳ Ｐゴシック" charset="0"/>
                <a:cs typeface="Calibri" charset="0"/>
                <a:sym typeface="Calibri" charset="0"/>
              </a:rPr>
              <a:t>DigitalOcean</a:t>
            </a:r>
            <a:endParaRPr lang="en-US" sz="4400" b="1" dirty="0">
              <a:solidFill>
                <a:schemeClr val="tx1"/>
              </a:solidFill>
              <a:latin typeface="Calibri" charset="0"/>
              <a:ea typeface="ＭＳ Ｐゴシック" charset="0"/>
              <a:cs typeface="Calibri" charset="0"/>
              <a:sym typeface="Calibri" charset="0"/>
            </a:endParaRPr>
          </a:p>
        </p:txBody>
      </p:sp>
    </p:spTree>
    <p:extLst>
      <p:ext uri="{BB962C8B-B14F-4D97-AF65-F5344CB8AC3E}">
        <p14:creationId xmlns:p14="http://schemas.microsoft.com/office/powerpoint/2010/main" val="2768490245"/>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t>Authentication</a:t>
            </a:r>
            <a:endParaRPr lang="en-US" sz="3200" dirty="0"/>
          </a:p>
        </p:txBody>
      </p:sp>
      <p:sp>
        <p:nvSpPr>
          <p:cNvPr id="4" name="Slide Number Placeholder 3"/>
          <p:cNvSpPr>
            <a:spLocks noGrp="1"/>
          </p:cNvSpPr>
          <p:nvPr>
            <p:ph type="sldNum" sz="quarter" idx="4"/>
          </p:nvPr>
        </p:nvSpPr>
        <p:spPr/>
        <p:txBody>
          <a:bodyPr/>
          <a:lstStyle/>
          <a:p>
            <a:fld id="{B9CF2066-C172-C043-9656-E2597F9B5BE6}" type="slidenum">
              <a:rPr lang="en-US" smtClean="0"/>
              <a:pPr/>
              <a:t>28</a:t>
            </a:fld>
            <a:endParaRPr lang="en-US"/>
          </a:p>
        </p:txBody>
      </p:sp>
      <p:pic>
        <p:nvPicPr>
          <p:cNvPr id="3" name="Picture 2" descr="Authentication___GitHub_API.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76609" y="1283408"/>
            <a:ext cx="8815227" cy="4655005"/>
          </a:xfrm>
          <a:prstGeom prst="rect">
            <a:avLst/>
          </a:prstGeom>
        </p:spPr>
      </p:pic>
    </p:spTree>
    <p:extLst>
      <p:ext uri="{BB962C8B-B14F-4D97-AF65-F5344CB8AC3E}">
        <p14:creationId xmlns:p14="http://schemas.microsoft.com/office/powerpoint/2010/main" val="3343453098"/>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t>Dates</a:t>
            </a:r>
            <a:endParaRPr lang="en-US" sz="3200" dirty="0"/>
          </a:p>
        </p:txBody>
      </p:sp>
      <p:sp>
        <p:nvSpPr>
          <p:cNvPr id="4" name="Slide Number Placeholder 3"/>
          <p:cNvSpPr>
            <a:spLocks noGrp="1"/>
          </p:cNvSpPr>
          <p:nvPr>
            <p:ph type="sldNum" sz="quarter" idx="4"/>
          </p:nvPr>
        </p:nvSpPr>
        <p:spPr/>
        <p:txBody>
          <a:bodyPr/>
          <a:lstStyle/>
          <a:p>
            <a:fld id="{B9CF2066-C172-C043-9656-E2597F9B5BE6}" type="slidenum">
              <a:rPr lang="en-US" smtClean="0"/>
              <a:pPr/>
              <a:t>29</a:t>
            </a:fld>
            <a:endParaRPr lang="en-US"/>
          </a:p>
        </p:txBody>
      </p:sp>
      <p:sp>
        <p:nvSpPr>
          <p:cNvPr id="6" name="Rectangle 4"/>
          <p:cNvSpPr>
            <a:spLocks/>
          </p:cNvSpPr>
          <p:nvPr/>
        </p:nvSpPr>
        <p:spPr bwMode="auto">
          <a:xfrm>
            <a:off x="1151977" y="2201785"/>
            <a:ext cx="10194246" cy="636651"/>
          </a:xfrm>
          <a:prstGeom prst="rect">
            <a:avLst/>
          </a:prstGeom>
          <a:solidFill>
            <a:srgbClr val="FFFFFF"/>
          </a:solidFill>
          <a:ln w="9525" cap="flat">
            <a:solidFill>
              <a:schemeClr val="tx1"/>
            </a:solidFill>
            <a:prstDash val="solid"/>
            <a:miter lim="800000"/>
            <a:headEnd type="none" w="med" len="med"/>
            <a:tailEnd type="none" w="med" len="med"/>
          </a:ln>
        </p:spPr>
        <p:txBody>
          <a:bodyPr lIns="0" tIns="0" rIns="0" bIns="0" anchor="ctr" anchorCtr="0"/>
          <a:lstStyle/>
          <a:p>
            <a:pPr marL="112713" algn="l">
              <a:lnSpc>
                <a:spcPts val="2700"/>
              </a:lnSpc>
            </a:pPr>
            <a:r>
              <a:rPr lang="en-US" sz="2800" dirty="0">
                <a:solidFill>
                  <a:schemeClr val="tx1"/>
                </a:solidFill>
                <a:latin typeface="Courier" charset="0"/>
                <a:ea typeface="ＭＳ Ｐゴシック" charset="0"/>
                <a:cs typeface="Courier" charset="0"/>
                <a:sym typeface="Courier" charset="0"/>
              </a:rPr>
              <a:t>"</a:t>
            </a:r>
            <a:r>
              <a:rPr lang="en-US" sz="2800" dirty="0" err="1">
                <a:solidFill>
                  <a:schemeClr val="tx1"/>
                </a:solidFill>
                <a:latin typeface="Courier" charset="0"/>
                <a:ea typeface="ＭＳ Ｐゴシック" charset="0"/>
                <a:cs typeface="Courier" charset="0"/>
                <a:sym typeface="Courier" charset="0"/>
              </a:rPr>
              <a:t>created_at</a:t>
            </a:r>
            <a:r>
              <a:rPr lang="en-US" sz="2800" dirty="0">
                <a:solidFill>
                  <a:schemeClr val="tx1"/>
                </a:solidFill>
                <a:latin typeface="Courier" charset="0"/>
                <a:ea typeface="ＭＳ Ｐゴシック" charset="0"/>
                <a:cs typeface="Courier" charset="0"/>
                <a:sym typeface="Courier" charset="0"/>
              </a:rPr>
              <a:t>": "Thu Nov 03 05:19:38 +0000 2011"</a:t>
            </a:r>
          </a:p>
        </p:txBody>
      </p:sp>
      <p:sp>
        <p:nvSpPr>
          <p:cNvPr id="7" name="Rectangle 5"/>
          <p:cNvSpPr>
            <a:spLocks/>
          </p:cNvSpPr>
          <p:nvPr/>
        </p:nvSpPr>
        <p:spPr bwMode="auto">
          <a:xfrm>
            <a:off x="1170653" y="1448768"/>
            <a:ext cx="648970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chemeClr val="tx1"/>
                </a:solidFill>
                <a:miter lim="800000"/>
                <a:headEnd type="none" w="med" len="med"/>
                <a:tailEnd type="none" w="med" len="med"/>
              </a14:hiddenLine>
            </a:ext>
          </a:extLst>
        </p:spPr>
        <p:txBody>
          <a:bodyPr lIns="0" tIns="0" rIns="0" bIns="0"/>
          <a:lstStyle/>
          <a:p>
            <a:pPr algn="l"/>
            <a:r>
              <a:rPr lang="en-US" sz="4400" b="1" dirty="0">
                <a:solidFill>
                  <a:schemeClr val="tx1"/>
                </a:solidFill>
                <a:latin typeface="Calibri" charset="0"/>
                <a:ea typeface="ＭＳ Ｐゴシック" charset="0"/>
                <a:cs typeface="Calibri" charset="0"/>
                <a:sym typeface="Calibri" charset="0"/>
              </a:rPr>
              <a:t>Twitter</a:t>
            </a:r>
          </a:p>
        </p:txBody>
      </p:sp>
      <p:sp>
        <p:nvSpPr>
          <p:cNvPr id="8" name="Rectangle 6"/>
          <p:cNvSpPr>
            <a:spLocks/>
          </p:cNvSpPr>
          <p:nvPr/>
        </p:nvSpPr>
        <p:spPr bwMode="auto">
          <a:xfrm>
            <a:off x="1151977" y="3709409"/>
            <a:ext cx="10194246" cy="585593"/>
          </a:xfrm>
          <a:prstGeom prst="rect">
            <a:avLst/>
          </a:prstGeom>
          <a:solidFill>
            <a:srgbClr val="FFFFFF"/>
          </a:solidFill>
          <a:ln w="9525" cap="flat">
            <a:solidFill>
              <a:schemeClr val="tx1"/>
            </a:solidFill>
            <a:prstDash val="solid"/>
            <a:miter lim="800000"/>
            <a:headEnd type="none" w="med" len="med"/>
            <a:tailEnd type="none" w="med" len="med"/>
          </a:ln>
        </p:spPr>
        <p:txBody>
          <a:bodyPr lIns="0" tIns="0" rIns="0" bIns="0" anchor="ctr" anchorCtr="0"/>
          <a:lstStyle/>
          <a:p>
            <a:pPr marL="112713">
              <a:lnSpc>
                <a:spcPts val="2700"/>
              </a:lnSpc>
            </a:pPr>
            <a:r>
              <a:rPr lang="en-US" sz="2800" dirty="0">
                <a:latin typeface="Courier" charset="0"/>
                <a:ea typeface="ＭＳ Ｐゴシック" charset="0"/>
                <a:cs typeface="Courier" charset="0"/>
                <a:sym typeface="Courier" charset="0"/>
              </a:rPr>
              <a:t>"DateTime": "2011-10-29T09:35:00Z"</a:t>
            </a:r>
          </a:p>
        </p:txBody>
      </p:sp>
      <p:sp>
        <p:nvSpPr>
          <p:cNvPr id="9" name="Rectangle 7"/>
          <p:cNvSpPr>
            <a:spLocks/>
          </p:cNvSpPr>
          <p:nvPr/>
        </p:nvSpPr>
        <p:spPr bwMode="auto">
          <a:xfrm>
            <a:off x="1170653" y="2975066"/>
            <a:ext cx="648970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chemeClr val="tx1"/>
                </a:solidFill>
                <a:miter lim="800000"/>
                <a:headEnd type="none" w="med" len="med"/>
                <a:tailEnd type="none" w="med" len="med"/>
              </a14:hiddenLine>
            </a:ext>
          </a:extLst>
        </p:spPr>
        <p:txBody>
          <a:bodyPr lIns="0" tIns="0" rIns="0" bIns="0"/>
          <a:lstStyle/>
          <a:p>
            <a:pPr algn="l"/>
            <a:r>
              <a:rPr lang="en-US" sz="4400" b="1" dirty="0">
                <a:solidFill>
                  <a:schemeClr val="tx1"/>
                </a:solidFill>
                <a:latin typeface="Calibri" charset="0"/>
                <a:ea typeface="ＭＳ Ｐゴシック" charset="0"/>
                <a:cs typeface="Calibri" charset="0"/>
                <a:sym typeface="Calibri" charset="0"/>
              </a:rPr>
              <a:t>Bing </a:t>
            </a:r>
          </a:p>
        </p:txBody>
      </p:sp>
      <p:sp>
        <p:nvSpPr>
          <p:cNvPr id="10" name="Rectangle 8"/>
          <p:cNvSpPr>
            <a:spLocks/>
          </p:cNvSpPr>
          <p:nvPr/>
        </p:nvSpPr>
        <p:spPr bwMode="auto">
          <a:xfrm>
            <a:off x="1170653" y="5243185"/>
            <a:ext cx="10175570" cy="583079"/>
          </a:xfrm>
          <a:prstGeom prst="rect">
            <a:avLst/>
          </a:prstGeom>
          <a:solidFill>
            <a:srgbClr val="FFFFFF"/>
          </a:solidFill>
          <a:ln w="9525" cap="flat">
            <a:solidFill>
              <a:schemeClr val="tx1"/>
            </a:solidFill>
            <a:prstDash val="solid"/>
            <a:miter lim="800000"/>
            <a:headEnd type="none" w="med" len="med"/>
            <a:tailEnd type="none" w="med" len="med"/>
          </a:ln>
        </p:spPr>
        <p:txBody>
          <a:bodyPr lIns="0" tIns="0" rIns="0" bIns="0" anchor="ctr" anchorCtr="0"/>
          <a:lstStyle/>
          <a:p>
            <a:pPr marL="112713" algn="l">
              <a:lnSpc>
                <a:spcPts val="2700"/>
              </a:lnSpc>
            </a:pPr>
            <a:r>
              <a:rPr lang="en-US" sz="3200" dirty="0">
                <a:solidFill>
                  <a:schemeClr val="tx1"/>
                </a:solidFill>
                <a:latin typeface="Courier" charset="0"/>
                <a:ea typeface="ＭＳ Ｐゴシック" charset="0"/>
                <a:cs typeface="Courier" charset="0"/>
                <a:sym typeface="Courier" charset="0"/>
              </a:rPr>
              <a:t>"</a:t>
            </a:r>
            <a:r>
              <a:rPr lang="en-US" sz="2800" dirty="0" err="1">
                <a:solidFill>
                  <a:schemeClr val="tx1"/>
                </a:solidFill>
                <a:latin typeface="Courier" charset="0"/>
                <a:ea typeface="ＭＳ Ｐゴシック" charset="0"/>
                <a:cs typeface="Courier" charset="0"/>
                <a:sym typeface="Courier" charset="0"/>
              </a:rPr>
              <a:t>createdAt</a:t>
            </a:r>
            <a:r>
              <a:rPr lang="en-US" sz="3200" dirty="0">
                <a:solidFill>
                  <a:schemeClr val="tx1"/>
                </a:solidFill>
                <a:latin typeface="Courier" charset="0"/>
                <a:ea typeface="ＭＳ Ｐゴシック" charset="0"/>
                <a:cs typeface="Courier" charset="0"/>
                <a:sym typeface="Courier" charset="0"/>
              </a:rPr>
              <a:t>": 1320296464</a:t>
            </a:r>
          </a:p>
        </p:txBody>
      </p:sp>
      <p:sp>
        <p:nvSpPr>
          <p:cNvPr id="11" name="Rectangle 9"/>
          <p:cNvSpPr>
            <a:spLocks/>
          </p:cNvSpPr>
          <p:nvPr/>
        </p:nvSpPr>
        <p:spPr bwMode="auto">
          <a:xfrm>
            <a:off x="1170653" y="4508842"/>
            <a:ext cx="648970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chemeClr val="tx1"/>
                </a:solidFill>
                <a:miter lim="800000"/>
                <a:headEnd type="none" w="med" len="med"/>
                <a:tailEnd type="none" w="med" len="med"/>
              </a14:hiddenLine>
            </a:ext>
          </a:extLst>
        </p:spPr>
        <p:txBody>
          <a:bodyPr lIns="0" tIns="0" rIns="0" bIns="0"/>
          <a:lstStyle/>
          <a:p>
            <a:pPr algn="l"/>
            <a:r>
              <a:rPr lang="en-US" sz="4400" b="1" dirty="0">
                <a:solidFill>
                  <a:schemeClr val="tx1"/>
                </a:solidFill>
                <a:latin typeface="Calibri" charset="0"/>
                <a:ea typeface="ＭＳ Ｐゴシック" charset="0"/>
                <a:cs typeface="Calibri" charset="0"/>
                <a:sym typeface="Calibri" charset="0"/>
              </a:rPr>
              <a:t>Foursquare</a:t>
            </a:r>
          </a:p>
        </p:txBody>
      </p:sp>
    </p:spTree>
    <p:extLst>
      <p:ext uri="{BB962C8B-B14F-4D97-AF65-F5344CB8AC3E}">
        <p14:creationId xmlns:p14="http://schemas.microsoft.com/office/powerpoint/2010/main" val="1136809057"/>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t>Overview</a:t>
            </a:r>
            <a:endParaRPr lang="en-US" sz="3200" dirty="0"/>
          </a:p>
        </p:txBody>
      </p:sp>
      <p:sp>
        <p:nvSpPr>
          <p:cNvPr id="3" name="Content Placeholder 2"/>
          <p:cNvSpPr>
            <a:spLocks noGrp="1"/>
          </p:cNvSpPr>
          <p:nvPr>
            <p:ph idx="1"/>
          </p:nvPr>
        </p:nvSpPr>
        <p:spPr>
          <a:xfrm>
            <a:off x="1537919" y="1893077"/>
            <a:ext cx="10961370" cy="4703415"/>
          </a:xfrm>
        </p:spPr>
        <p:txBody>
          <a:bodyPr>
            <a:normAutofit/>
          </a:bodyPr>
          <a:lstStyle/>
          <a:p>
            <a:r>
              <a:rPr lang="en-US" sz="4000" dirty="0" smtClean="0"/>
              <a:t>How did we get here?</a:t>
            </a:r>
          </a:p>
          <a:p>
            <a:r>
              <a:rPr lang="en-US" sz="4000" dirty="0" smtClean="0"/>
              <a:t>Where are we now?</a:t>
            </a:r>
          </a:p>
          <a:p>
            <a:r>
              <a:rPr lang="en-US" sz="4000" dirty="0" smtClean="0"/>
              <a:t>Where are we going?</a:t>
            </a:r>
          </a:p>
          <a:p>
            <a:r>
              <a:rPr lang="en-US" sz="4000" dirty="0" smtClean="0"/>
              <a:t>How are we going to get there?</a:t>
            </a:r>
          </a:p>
          <a:p>
            <a:r>
              <a:rPr lang="en-US" sz="4000" dirty="0" smtClean="0"/>
              <a:t>Questions</a:t>
            </a:r>
          </a:p>
        </p:txBody>
      </p:sp>
      <p:sp>
        <p:nvSpPr>
          <p:cNvPr id="4" name="Slide Number Placeholder 3"/>
          <p:cNvSpPr>
            <a:spLocks noGrp="1"/>
          </p:cNvSpPr>
          <p:nvPr>
            <p:ph type="sldNum" sz="quarter" idx="4"/>
          </p:nvPr>
        </p:nvSpPr>
        <p:spPr/>
        <p:txBody>
          <a:bodyPr/>
          <a:lstStyle/>
          <a:p>
            <a:fld id="{B9CF2066-C172-C043-9656-E2597F9B5BE6}" type="slidenum">
              <a:rPr lang="en-US" smtClean="0"/>
              <a:pPr/>
              <a:t>3</a:t>
            </a:fld>
            <a:endParaRPr lang="en-US"/>
          </a:p>
        </p:txBody>
      </p:sp>
    </p:spTree>
    <p:extLst>
      <p:ext uri="{BB962C8B-B14F-4D97-AF65-F5344CB8AC3E}">
        <p14:creationId xmlns:p14="http://schemas.microsoft.com/office/powerpoint/2010/main" val="3494259424"/>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t>Filters</a:t>
            </a:r>
            <a:endParaRPr lang="en-US" sz="3200" dirty="0"/>
          </a:p>
        </p:txBody>
      </p:sp>
      <p:sp>
        <p:nvSpPr>
          <p:cNvPr id="4" name="Slide Number Placeholder 3"/>
          <p:cNvSpPr>
            <a:spLocks noGrp="1"/>
          </p:cNvSpPr>
          <p:nvPr>
            <p:ph type="sldNum" sz="quarter" idx="4"/>
          </p:nvPr>
        </p:nvSpPr>
        <p:spPr/>
        <p:txBody>
          <a:bodyPr/>
          <a:lstStyle/>
          <a:p>
            <a:fld id="{B9CF2066-C172-C043-9656-E2597F9B5BE6}" type="slidenum">
              <a:rPr lang="en-US" smtClean="0"/>
              <a:pPr/>
              <a:t>30</a:t>
            </a:fld>
            <a:endParaRPr lang="en-US"/>
          </a:p>
        </p:txBody>
      </p:sp>
      <p:sp>
        <p:nvSpPr>
          <p:cNvPr id="11" name="Rectangle 10"/>
          <p:cNvSpPr>
            <a:spLocks/>
          </p:cNvSpPr>
          <p:nvPr/>
        </p:nvSpPr>
        <p:spPr bwMode="auto">
          <a:xfrm>
            <a:off x="1151976" y="3331102"/>
            <a:ext cx="10576757" cy="1748205"/>
          </a:xfrm>
          <a:prstGeom prst="rect">
            <a:avLst/>
          </a:prstGeom>
          <a:solidFill>
            <a:srgbClr val="FFFFFF"/>
          </a:solidFill>
          <a:ln w="9525" cap="flat">
            <a:solidFill>
              <a:schemeClr val="tx1"/>
            </a:solidFill>
            <a:prstDash val="solid"/>
            <a:miter lim="800000"/>
            <a:headEnd type="none" w="med" len="med"/>
            <a:tailEnd type="none" w="med" len="med"/>
          </a:ln>
        </p:spPr>
        <p:txBody>
          <a:bodyPr lIns="0" tIns="0" rIns="0" bIns="0" anchor="ctr" anchorCtr="0"/>
          <a:lstStyle/>
          <a:p>
            <a:pPr marL="223838"/>
            <a:r>
              <a:rPr lang="en-US" sz="3200" dirty="0"/>
              <a:t>/</a:t>
            </a:r>
            <a:r>
              <a:rPr lang="en-US" sz="3200" dirty="0" err="1"/>
              <a:t>me?fields</a:t>
            </a:r>
            <a:r>
              <a:rPr lang="en-US" sz="3200" dirty="0"/>
              <a:t>=</a:t>
            </a:r>
            <a:r>
              <a:rPr lang="en-US" sz="3200" b="1" dirty="0" err="1"/>
              <a:t>name,birthday,photos</a:t>
            </a:r>
            <a:r>
              <a:rPr lang="en-US" sz="3200" dirty="0" err="1"/>
              <a:t>.limit</a:t>
            </a:r>
            <a:r>
              <a:rPr lang="en-US" sz="3200" dirty="0"/>
              <a:t>(10).fields(</a:t>
            </a:r>
            <a:r>
              <a:rPr lang="en-US" sz="3200" dirty="0" err="1"/>
              <a:t>id,picture</a:t>
            </a:r>
            <a:r>
              <a:rPr lang="en-US" sz="3200" dirty="0"/>
              <a:t>),</a:t>
            </a:r>
            <a:r>
              <a:rPr lang="en-US" sz="3200" dirty="0" err="1"/>
              <a:t>videos.type</a:t>
            </a:r>
            <a:r>
              <a:rPr lang="en-US" sz="3200" dirty="0"/>
              <a:t>(tagged).limit(10).fields(id, source)</a:t>
            </a:r>
          </a:p>
        </p:txBody>
      </p:sp>
      <p:sp>
        <p:nvSpPr>
          <p:cNvPr id="12" name="Rectangle 11"/>
          <p:cNvSpPr>
            <a:spLocks/>
          </p:cNvSpPr>
          <p:nvPr/>
        </p:nvSpPr>
        <p:spPr bwMode="auto">
          <a:xfrm>
            <a:off x="1170653" y="2578086"/>
            <a:ext cx="648970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chemeClr val="tx1"/>
                </a:solidFill>
                <a:miter lim="800000"/>
                <a:headEnd type="none" w="med" len="med"/>
                <a:tailEnd type="none" w="med" len="med"/>
              </a14:hiddenLine>
            </a:ext>
          </a:extLst>
        </p:spPr>
        <p:txBody>
          <a:bodyPr lIns="0" tIns="0" rIns="0" bIns="0"/>
          <a:lstStyle/>
          <a:p>
            <a:pPr algn="l"/>
            <a:r>
              <a:rPr lang="en-US" sz="4400" b="1" dirty="0" smtClean="0">
                <a:solidFill>
                  <a:schemeClr val="tx1"/>
                </a:solidFill>
                <a:latin typeface="Calibri" charset="0"/>
                <a:ea typeface="ＭＳ Ｐゴシック" charset="0"/>
                <a:cs typeface="Calibri" charset="0"/>
                <a:sym typeface="Calibri" charset="0"/>
              </a:rPr>
              <a:t>Facebook</a:t>
            </a:r>
            <a:endParaRPr lang="en-US" sz="4400" b="1" dirty="0">
              <a:solidFill>
                <a:schemeClr val="tx1"/>
              </a:solidFill>
              <a:latin typeface="Calibri" charset="0"/>
              <a:ea typeface="ＭＳ Ｐゴシック" charset="0"/>
              <a:cs typeface="Calibri" charset="0"/>
              <a:sym typeface="Calibri" charset="0"/>
            </a:endParaRPr>
          </a:p>
        </p:txBody>
      </p:sp>
    </p:spTree>
    <p:extLst>
      <p:ext uri="{BB962C8B-B14F-4D97-AF65-F5344CB8AC3E}">
        <p14:creationId xmlns:p14="http://schemas.microsoft.com/office/powerpoint/2010/main" val="3259879481"/>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t>Pagination</a:t>
            </a:r>
            <a:endParaRPr lang="en-US" sz="3200" dirty="0"/>
          </a:p>
        </p:txBody>
      </p:sp>
      <p:sp>
        <p:nvSpPr>
          <p:cNvPr id="4" name="Slide Number Placeholder 3"/>
          <p:cNvSpPr>
            <a:spLocks noGrp="1"/>
          </p:cNvSpPr>
          <p:nvPr>
            <p:ph type="sldNum" sz="quarter" idx="4"/>
          </p:nvPr>
        </p:nvSpPr>
        <p:spPr/>
        <p:txBody>
          <a:bodyPr/>
          <a:lstStyle/>
          <a:p>
            <a:fld id="{B9CF2066-C172-C043-9656-E2597F9B5BE6}" type="slidenum">
              <a:rPr lang="en-US" smtClean="0"/>
              <a:pPr/>
              <a:t>31</a:t>
            </a:fld>
            <a:endParaRPr lang="en-US"/>
          </a:p>
        </p:txBody>
      </p:sp>
      <p:sp>
        <p:nvSpPr>
          <p:cNvPr id="5" name="Rectangle 4"/>
          <p:cNvSpPr>
            <a:spLocks/>
          </p:cNvSpPr>
          <p:nvPr/>
        </p:nvSpPr>
        <p:spPr bwMode="auto">
          <a:xfrm>
            <a:off x="1151977" y="2201785"/>
            <a:ext cx="10194246" cy="636651"/>
          </a:xfrm>
          <a:prstGeom prst="rect">
            <a:avLst/>
          </a:prstGeom>
          <a:solidFill>
            <a:srgbClr val="FFFFFF"/>
          </a:solidFill>
          <a:ln w="9525" cap="flat">
            <a:solidFill>
              <a:schemeClr val="tx1"/>
            </a:solidFill>
            <a:prstDash val="solid"/>
            <a:miter lim="800000"/>
            <a:headEnd type="none" w="med" len="med"/>
            <a:tailEnd type="none" w="med" len="med"/>
          </a:ln>
        </p:spPr>
        <p:txBody>
          <a:bodyPr lIns="0" tIns="0" rIns="0" bIns="0" anchor="ctr" anchorCtr="0"/>
          <a:lstStyle/>
          <a:p>
            <a:pPr marL="112713">
              <a:lnSpc>
                <a:spcPts val="2700"/>
              </a:lnSpc>
            </a:pPr>
            <a:r>
              <a:rPr lang="en-US" sz="3200" dirty="0">
                <a:latin typeface="Courier" charset="0"/>
                <a:ea typeface="ＭＳ Ｐゴシック" charset="0"/>
                <a:cs typeface="Courier" charset="0"/>
                <a:sym typeface="Courier" charset="0"/>
              </a:rPr>
              <a:t>o</a:t>
            </a:r>
            <a:r>
              <a:rPr lang="en-US" sz="3200" dirty="0" smtClean="0">
                <a:latin typeface="Courier" charset="0"/>
                <a:ea typeface="ＭＳ Ｐゴシック" charset="0"/>
                <a:cs typeface="Courier" charset="0"/>
                <a:sym typeface="Courier" charset="0"/>
              </a:rPr>
              <a:t>ffset, limit</a:t>
            </a:r>
            <a:endParaRPr lang="en-US" sz="3200" dirty="0">
              <a:latin typeface="Courier" charset="0"/>
              <a:ea typeface="ＭＳ Ｐゴシック" charset="0"/>
              <a:cs typeface="Courier" charset="0"/>
              <a:sym typeface="Courier" charset="0"/>
            </a:endParaRPr>
          </a:p>
        </p:txBody>
      </p:sp>
      <p:sp>
        <p:nvSpPr>
          <p:cNvPr id="6" name="Rectangle 5"/>
          <p:cNvSpPr>
            <a:spLocks/>
          </p:cNvSpPr>
          <p:nvPr/>
        </p:nvSpPr>
        <p:spPr bwMode="auto">
          <a:xfrm>
            <a:off x="1170653" y="1448768"/>
            <a:ext cx="648970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chemeClr val="tx1"/>
                </a:solidFill>
                <a:miter lim="800000"/>
                <a:headEnd type="none" w="med" len="med"/>
                <a:tailEnd type="none" w="med" len="med"/>
              </a14:hiddenLine>
            </a:ext>
          </a:extLst>
        </p:spPr>
        <p:txBody>
          <a:bodyPr lIns="0" tIns="0" rIns="0" bIns="0"/>
          <a:lstStyle/>
          <a:p>
            <a:pPr algn="l"/>
            <a:r>
              <a:rPr lang="en-US" sz="4400" b="1" dirty="0" smtClean="0">
                <a:solidFill>
                  <a:schemeClr val="tx1"/>
                </a:solidFill>
                <a:latin typeface="Calibri" charset="0"/>
                <a:ea typeface="ＭＳ Ｐゴシック" charset="0"/>
                <a:cs typeface="Calibri" charset="0"/>
                <a:sym typeface="Calibri" charset="0"/>
              </a:rPr>
              <a:t>Facebook</a:t>
            </a:r>
            <a:endParaRPr lang="en-US" sz="4400" b="1" dirty="0">
              <a:solidFill>
                <a:schemeClr val="tx1"/>
              </a:solidFill>
              <a:latin typeface="Calibri" charset="0"/>
              <a:ea typeface="ＭＳ Ｐゴシック" charset="0"/>
              <a:cs typeface="Calibri" charset="0"/>
              <a:sym typeface="Calibri" charset="0"/>
            </a:endParaRPr>
          </a:p>
        </p:txBody>
      </p:sp>
      <p:sp>
        <p:nvSpPr>
          <p:cNvPr id="7" name="Rectangle 6"/>
          <p:cNvSpPr>
            <a:spLocks/>
          </p:cNvSpPr>
          <p:nvPr/>
        </p:nvSpPr>
        <p:spPr bwMode="auto">
          <a:xfrm>
            <a:off x="1151977" y="3709409"/>
            <a:ext cx="10194246" cy="585593"/>
          </a:xfrm>
          <a:prstGeom prst="rect">
            <a:avLst/>
          </a:prstGeom>
          <a:solidFill>
            <a:srgbClr val="FFFFFF"/>
          </a:solidFill>
          <a:ln w="9525" cap="flat">
            <a:solidFill>
              <a:schemeClr val="tx1"/>
            </a:solidFill>
            <a:prstDash val="solid"/>
            <a:miter lim="800000"/>
            <a:headEnd type="none" w="med" len="med"/>
            <a:tailEnd type="none" w="med" len="med"/>
          </a:ln>
        </p:spPr>
        <p:txBody>
          <a:bodyPr lIns="0" tIns="0" rIns="0" bIns="0" anchor="ctr" anchorCtr="0"/>
          <a:lstStyle/>
          <a:p>
            <a:pPr marL="112713">
              <a:lnSpc>
                <a:spcPts val="2700"/>
              </a:lnSpc>
            </a:pPr>
            <a:r>
              <a:rPr lang="en-US" sz="3200" dirty="0" smtClean="0">
                <a:latin typeface="Courier" charset="0"/>
                <a:ea typeface="ＭＳ Ｐゴシック" charset="0"/>
                <a:cs typeface="Courier" charset="0"/>
                <a:sym typeface="Courier" charset="0"/>
              </a:rPr>
              <a:t>page, </a:t>
            </a:r>
            <a:r>
              <a:rPr lang="en-US" sz="3200" dirty="0" err="1" smtClean="0">
                <a:latin typeface="Courier" charset="0"/>
                <a:ea typeface="ＭＳ Ｐゴシック" charset="0"/>
                <a:cs typeface="Courier" charset="0"/>
                <a:sym typeface="Courier" charset="0"/>
              </a:rPr>
              <a:t>rpp</a:t>
            </a:r>
            <a:endParaRPr lang="en-US" sz="3200" dirty="0">
              <a:latin typeface="Courier" charset="0"/>
              <a:ea typeface="ＭＳ Ｐゴシック" charset="0"/>
              <a:cs typeface="Courier" charset="0"/>
              <a:sym typeface="Courier" charset="0"/>
            </a:endParaRPr>
          </a:p>
        </p:txBody>
      </p:sp>
      <p:sp>
        <p:nvSpPr>
          <p:cNvPr id="8" name="Rectangle 7"/>
          <p:cNvSpPr>
            <a:spLocks/>
          </p:cNvSpPr>
          <p:nvPr/>
        </p:nvSpPr>
        <p:spPr bwMode="auto">
          <a:xfrm>
            <a:off x="1170653" y="2975066"/>
            <a:ext cx="648970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chemeClr val="tx1"/>
                </a:solidFill>
                <a:miter lim="800000"/>
                <a:headEnd type="none" w="med" len="med"/>
                <a:tailEnd type="none" w="med" len="med"/>
              </a14:hiddenLine>
            </a:ext>
          </a:extLst>
        </p:spPr>
        <p:txBody>
          <a:bodyPr lIns="0" tIns="0" rIns="0" bIns="0"/>
          <a:lstStyle/>
          <a:p>
            <a:pPr algn="l"/>
            <a:r>
              <a:rPr lang="en-US" sz="4400" b="1" dirty="0" smtClean="0">
                <a:solidFill>
                  <a:schemeClr val="tx1"/>
                </a:solidFill>
                <a:latin typeface="Calibri" charset="0"/>
                <a:ea typeface="ＭＳ Ｐゴシック" charset="0"/>
                <a:cs typeface="Calibri" charset="0"/>
                <a:sym typeface="Calibri" charset="0"/>
              </a:rPr>
              <a:t>Twitter</a:t>
            </a:r>
            <a:endParaRPr lang="en-US" sz="4400" b="1" dirty="0">
              <a:solidFill>
                <a:schemeClr val="tx1"/>
              </a:solidFill>
              <a:latin typeface="Calibri" charset="0"/>
              <a:ea typeface="ＭＳ Ｐゴシック" charset="0"/>
              <a:cs typeface="Calibri" charset="0"/>
              <a:sym typeface="Calibri" charset="0"/>
            </a:endParaRPr>
          </a:p>
        </p:txBody>
      </p:sp>
      <p:sp>
        <p:nvSpPr>
          <p:cNvPr id="9" name="Rectangle 8"/>
          <p:cNvSpPr>
            <a:spLocks/>
          </p:cNvSpPr>
          <p:nvPr/>
        </p:nvSpPr>
        <p:spPr bwMode="auto">
          <a:xfrm>
            <a:off x="1170653" y="5243185"/>
            <a:ext cx="10175570" cy="583079"/>
          </a:xfrm>
          <a:prstGeom prst="rect">
            <a:avLst/>
          </a:prstGeom>
          <a:solidFill>
            <a:srgbClr val="FFFFFF"/>
          </a:solidFill>
          <a:ln w="9525" cap="flat">
            <a:solidFill>
              <a:schemeClr val="tx1"/>
            </a:solidFill>
            <a:prstDash val="solid"/>
            <a:miter lim="800000"/>
            <a:headEnd type="none" w="med" len="med"/>
            <a:tailEnd type="none" w="med" len="med"/>
          </a:ln>
        </p:spPr>
        <p:txBody>
          <a:bodyPr lIns="0" tIns="0" rIns="0" bIns="0" anchor="ctr" anchorCtr="0"/>
          <a:lstStyle/>
          <a:p>
            <a:pPr marL="112713" algn="l">
              <a:lnSpc>
                <a:spcPts val="2700"/>
              </a:lnSpc>
            </a:pPr>
            <a:r>
              <a:rPr lang="en-US" sz="3200" dirty="0" smtClean="0">
                <a:solidFill>
                  <a:schemeClr val="tx1"/>
                </a:solidFill>
                <a:latin typeface="Courier" charset="0"/>
                <a:ea typeface="ＭＳ Ｐゴシック" charset="0"/>
                <a:cs typeface="Courier" charset="0"/>
                <a:sym typeface="Courier" charset="0"/>
              </a:rPr>
              <a:t>start, count</a:t>
            </a:r>
            <a:endParaRPr lang="en-US" sz="3200" dirty="0">
              <a:solidFill>
                <a:schemeClr val="tx1"/>
              </a:solidFill>
              <a:latin typeface="Courier" charset="0"/>
              <a:ea typeface="ＭＳ Ｐゴシック" charset="0"/>
              <a:cs typeface="Courier" charset="0"/>
              <a:sym typeface="Courier" charset="0"/>
            </a:endParaRPr>
          </a:p>
        </p:txBody>
      </p:sp>
      <p:sp>
        <p:nvSpPr>
          <p:cNvPr id="10" name="Rectangle 9"/>
          <p:cNvSpPr>
            <a:spLocks/>
          </p:cNvSpPr>
          <p:nvPr/>
        </p:nvSpPr>
        <p:spPr bwMode="auto">
          <a:xfrm>
            <a:off x="1170653" y="4508842"/>
            <a:ext cx="648970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chemeClr val="tx1"/>
                </a:solidFill>
                <a:miter lim="800000"/>
                <a:headEnd type="none" w="med" len="med"/>
                <a:tailEnd type="none" w="med" len="med"/>
              </a14:hiddenLine>
            </a:ext>
          </a:extLst>
        </p:spPr>
        <p:txBody>
          <a:bodyPr lIns="0" tIns="0" rIns="0" bIns="0"/>
          <a:lstStyle/>
          <a:p>
            <a:pPr algn="l"/>
            <a:r>
              <a:rPr lang="en-US" sz="4400" b="1" dirty="0" smtClean="0">
                <a:solidFill>
                  <a:schemeClr val="tx1"/>
                </a:solidFill>
                <a:latin typeface="Calibri" charset="0"/>
                <a:ea typeface="ＭＳ Ｐゴシック" charset="0"/>
                <a:cs typeface="Calibri" charset="0"/>
                <a:sym typeface="Calibri" charset="0"/>
              </a:rPr>
              <a:t>LinkedIn</a:t>
            </a:r>
            <a:endParaRPr lang="en-US" sz="4400" b="1" dirty="0">
              <a:solidFill>
                <a:schemeClr val="tx1"/>
              </a:solidFill>
              <a:latin typeface="Calibri" charset="0"/>
              <a:ea typeface="ＭＳ Ｐゴシック" charset="0"/>
              <a:cs typeface="Calibri" charset="0"/>
              <a:sym typeface="Calibri" charset="0"/>
            </a:endParaRPr>
          </a:p>
        </p:txBody>
      </p:sp>
    </p:spTree>
    <p:extLst>
      <p:ext uri="{BB962C8B-B14F-4D97-AF65-F5344CB8AC3E}">
        <p14:creationId xmlns:p14="http://schemas.microsoft.com/office/powerpoint/2010/main" val="3831183212"/>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t>Pagination</a:t>
            </a:r>
            <a:endParaRPr lang="en-US" sz="3200" dirty="0"/>
          </a:p>
        </p:txBody>
      </p:sp>
      <p:sp>
        <p:nvSpPr>
          <p:cNvPr id="4" name="Slide Number Placeholder 3"/>
          <p:cNvSpPr>
            <a:spLocks noGrp="1"/>
          </p:cNvSpPr>
          <p:nvPr>
            <p:ph type="sldNum" sz="quarter" idx="4"/>
          </p:nvPr>
        </p:nvSpPr>
        <p:spPr/>
        <p:txBody>
          <a:bodyPr/>
          <a:lstStyle/>
          <a:p>
            <a:fld id="{B9CF2066-C172-C043-9656-E2597F9B5BE6}" type="slidenum">
              <a:rPr lang="en-US" smtClean="0"/>
              <a:pPr/>
              <a:t>32</a:t>
            </a:fld>
            <a:endParaRPr lang="en-US"/>
          </a:p>
        </p:txBody>
      </p:sp>
      <p:sp>
        <p:nvSpPr>
          <p:cNvPr id="5" name="Rectangle 4"/>
          <p:cNvSpPr>
            <a:spLocks/>
          </p:cNvSpPr>
          <p:nvPr/>
        </p:nvSpPr>
        <p:spPr bwMode="auto">
          <a:xfrm>
            <a:off x="1151977" y="3191507"/>
            <a:ext cx="10194246" cy="636651"/>
          </a:xfrm>
          <a:prstGeom prst="rect">
            <a:avLst/>
          </a:prstGeom>
          <a:solidFill>
            <a:srgbClr val="FFFFFF"/>
          </a:solidFill>
          <a:ln w="9525" cap="flat">
            <a:solidFill>
              <a:schemeClr val="tx1"/>
            </a:solidFill>
            <a:prstDash val="solid"/>
            <a:miter lim="800000"/>
            <a:headEnd type="none" w="med" len="med"/>
            <a:tailEnd type="none" w="med" len="med"/>
          </a:ln>
        </p:spPr>
        <p:txBody>
          <a:bodyPr lIns="0" tIns="0" rIns="0" bIns="0" anchor="ctr" anchorCtr="0"/>
          <a:lstStyle/>
          <a:p>
            <a:pPr marL="112713">
              <a:lnSpc>
                <a:spcPts val="2700"/>
              </a:lnSpc>
            </a:pPr>
            <a:r>
              <a:rPr lang="en-US" sz="3200" dirty="0">
                <a:latin typeface="Courier" charset="0"/>
                <a:ea typeface="ＭＳ Ｐゴシック" charset="0"/>
                <a:cs typeface="Courier" charset="0"/>
                <a:sym typeface="Courier" charset="0"/>
              </a:rPr>
              <a:t>o</a:t>
            </a:r>
            <a:r>
              <a:rPr lang="en-US" sz="3200" dirty="0" smtClean="0">
                <a:latin typeface="Courier" charset="0"/>
                <a:ea typeface="ＭＳ Ｐゴシック" charset="0"/>
                <a:cs typeface="Courier" charset="0"/>
                <a:sym typeface="Courier" charset="0"/>
              </a:rPr>
              <a:t>ffset, limit</a:t>
            </a:r>
            <a:endParaRPr lang="en-US" sz="3200" dirty="0">
              <a:latin typeface="Courier" charset="0"/>
              <a:ea typeface="ＭＳ Ｐゴシック" charset="0"/>
              <a:cs typeface="Courier" charset="0"/>
              <a:sym typeface="Courier" charset="0"/>
            </a:endParaRPr>
          </a:p>
        </p:txBody>
      </p:sp>
      <p:sp>
        <p:nvSpPr>
          <p:cNvPr id="6" name="Rectangle 5"/>
          <p:cNvSpPr>
            <a:spLocks/>
          </p:cNvSpPr>
          <p:nvPr/>
        </p:nvSpPr>
        <p:spPr bwMode="auto">
          <a:xfrm>
            <a:off x="1170653" y="2438490"/>
            <a:ext cx="648970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chemeClr val="tx1"/>
                </a:solidFill>
                <a:miter lim="800000"/>
                <a:headEnd type="none" w="med" len="med"/>
                <a:tailEnd type="none" w="med" len="med"/>
              </a14:hiddenLine>
            </a:ext>
          </a:extLst>
        </p:spPr>
        <p:txBody>
          <a:bodyPr lIns="0" tIns="0" rIns="0" bIns="0"/>
          <a:lstStyle/>
          <a:p>
            <a:pPr algn="l"/>
            <a:r>
              <a:rPr lang="en-US" sz="4400" b="1" dirty="0" smtClean="0">
                <a:solidFill>
                  <a:schemeClr val="tx1"/>
                </a:solidFill>
                <a:latin typeface="Calibri" charset="0"/>
                <a:ea typeface="ＭＳ Ｐゴシック" charset="0"/>
                <a:cs typeface="Calibri" charset="0"/>
                <a:sym typeface="Calibri" charset="0"/>
              </a:rPr>
              <a:t>Facebook</a:t>
            </a:r>
            <a:endParaRPr lang="en-US" sz="4400" b="1" dirty="0">
              <a:solidFill>
                <a:schemeClr val="tx1"/>
              </a:solidFill>
              <a:latin typeface="Calibri" charset="0"/>
              <a:ea typeface="ＭＳ Ｐゴシック" charset="0"/>
              <a:cs typeface="Calibri" charset="0"/>
              <a:sym typeface="Calibri" charset="0"/>
            </a:endParaRPr>
          </a:p>
        </p:txBody>
      </p:sp>
    </p:spTree>
    <p:extLst>
      <p:ext uri="{BB962C8B-B14F-4D97-AF65-F5344CB8AC3E}">
        <p14:creationId xmlns:p14="http://schemas.microsoft.com/office/powerpoint/2010/main" val="1335687846"/>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t>HATEOAS and the Hypermedia Constraint</a:t>
            </a:r>
            <a:endParaRPr lang="en-US" sz="3200" dirty="0"/>
          </a:p>
        </p:txBody>
      </p:sp>
      <p:sp>
        <p:nvSpPr>
          <p:cNvPr id="4" name="Slide Number Placeholder 3"/>
          <p:cNvSpPr>
            <a:spLocks noGrp="1"/>
          </p:cNvSpPr>
          <p:nvPr>
            <p:ph type="sldNum" sz="quarter" idx="4"/>
          </p:nvPr>
        </p:nvSpPr>
        <p:spPr/>
        <p:txBody>
          <a:bodyPr/>
          <a:lstStyle/>
          <a:p>
            <a:fld id="{B9CF2066-C172-C043-9656-E2597F9B5BE6}" type="slidenum">
              <a:rPr lang="en-US" smtClean="0"/>
              <a:pPr/>
              <a:t>33</a:t>
            </a:fld>
            <a:endParaRPr lang="en-US"/>
          </a:p>
        </p:txBody>
      </p:sp>
      <p:pic>
        <p:nvPicPr>
          <p:cNvPr id="3" name="Picture 2"/>
          <p:cNvPicPr>
            <a:picLocks noChangeAspect="1"/>
          </p:cNvPicPr>
          <p:nvPr/>
        </p:nvPicPr>
        <p:blipFill>
          <a:blip r:embed="rId3"/>
          <a:stretch>
            <a:fillRect/>
          </a:stretch>
        </p:blipFill>
        <p:spPr>
          <a:xfrm>
            <a:off x="1442570" y="1241948"/>
            <a:ext cx="8547100" cy="5054600"/>
          </a:xfrm>
          <a:prstGeom prst="rect">
            <a:avLst/>
          </a:prstGeom>
        </p:spPr>
      </p:pic>
    </p:spTree>
    <p:extLst>
      <p:ext uri="{BB962C8B-B14F-4D97-AF65-F5344CB8AC3E}">
        <p14:creationId xmlns:p14="http://schemas.microsoft.com/office/powerpoint/2010/main" val="4015139878"/>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t>Hypermedia</a:t>
            </a:r>
            <a:endParaRPr lang="en-US" sz="3200" dirty="0"/>
          </a:p>
        </p:txBody>
      </p:sp>
      <p:sp>
        <p:nvSpPr>
          <p:cNvPr id="4" name="Slide Number Placeholder 3"/>
          <p:cNvSpPr>
            <a:spLocks noGrp="1"/>
          </p:cNvSpPr>
          <p:nvPr>
            <p:ph type="sldNum" sz="quarter" idx="4"/>
          </p:nvPr>
        </p:nvSpPr>
        <p:spPr/>
        <p:txBody>
          <a:bodyPr/>
          <a:lstStyle/>
          <a:p>
            <a:fld id="{B9CF2066-C172-C043-9656-E2597F9B5BE6}" type="slidenum">
              <a:rPr lang="en-US" smtClean="0"/>
              <a:pPr/>
              <a:t>34</a:t>
            </a:fld>
            <a:endParaRPr lang="en-US"/>
          </a:p>
        </p:txBody>
      </p:sp>
      <p:pic>
        <p:nvPicPr>
          <p:cNvPr id="3" name="Picture 2" descr="Introspection_-_Facebook_Developers-13.png"/>
          <p:cNvPicPr>
            <a:picLocks noChangeAspect="1"/>
          </p:cNvPicPr>
          <p:nvPr/>
        </p:nvPicPr>
        <p:blipFill rotWithShape="1">
          <a:blip r:embed="rId3">
            <a:extLst>
              <a:ext uri="{28A0092B-C50C-407E-A947-70E740481C1C}">
                <a14:useLocalDpi xmlns:a14="http://schemas.microsoft.com/office/drawing/2010/main" val="0"/>
              </a:ext>
            </a:extLst>
          </a:blip>
          <a:srcRect b="17486"/>
          <a:stretch/>
        </p:blipFill>
        <p:spPr>
          <a:xfrm>
            <a:off x="216762" y="1387905"/>
            <a:ext cx="11529960" cy="4587752"/>
          </a:xfrm>
          <a:prstGeom prst="rect">
            <a:avLst/>
          </a:prstGeom>
        </p:spPr>
      </p:pic>
    </p:spTree>
    <p:extLst>
      <p:ext uri="{BB962C8B-B14F-4D97-AF65-F5344CB8AC3E}">
        <p14:creationId xmlns:p14="http://schemas.microsoft.com/office/powerpoint/2010/main" val="74595446"/>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Great moments in mishandled error </a:t>
            </a:r>
            <a:r>
              <a:rPr lang="en-US" sz="3200" dirty="0" smtClean="0"/>
              <a:t>code history</a:t>
            </a:r>
            <a:endParaRPr lang="en-US" sz="3200" dirty="0"/>
          </a:p>
        </p:txBody>
      </p:sp>
      <p:sp>
        <p:nvSpPr>
          <p:cNvPr id="4" name="Slide Number Placeholder 3"/>
          <p:cNvSpPr>
            <a:spLocks noGrp="1"/>
          </p:cNvSpPr>
          <p:nvPr>
            <p:ph type="sldNum" sz="quarter" idx="4"/>
          </p:nvPr>
        </p:nvSpPr>
        <p:spPr/>
        <p:txBody>
          <a:bodyPr/>
          <a:lstStyle/>
          <a:p>
            <a:fld id="{B9CF2066-C172-C043-9656-E2597F9B5BE6}" type="slidenum">
              <a:rPr lang="en-US" smtClean="0"/>
              <a:pPr/>
              <a:t>35</a:t>
            </a:fld>
            <a:endParaRPr lang="en-US"/>
          </a:p>
        </p:txBody>
      </p:sp>
      <p:pic>
        <p:nvPicPr>
          <p:cNvPr id="6" name="Content Placeholder 4" descr="PUT_Object_-_Copy_-_Amazon_Simple_Storage_Service-17.png"/>
          <p:cNvPicPr>
            <a:picLocks noChangeAspect="1"/>
          </p:cNvPicPr>
          <p:nvPr/>
        </p:nvPicPr>
        <p:blipFill>
          <a:blip r:embed="rId3">
            <a:extLst>
              <a:ext uri="{28A0092B-C50C-407E-A947-70E740481C1C}">
                <a14:useLocalDpi xmlns:a14="http://schemas.microsoft.com/office/drawing/2010/main" val="0"/>
              </a:ext>
            </a:extLst>
          </a:blip>
          <a:srcRect t="-25736" b="-25736"/>
          <a:stretch>
            <a:fillRect/>
          </a:stretch>
        </p:blipFill>
        <p:spPr>
          <a:xfrm>
            <a:off x="785350" y="637508"/>
            <a:ext cx="10404850" cy="6264592"/>
          </a:xfrm>
          <a:prstGeom prst="rect">
            <a:avLst/>
          </a:prstGeom>
          <a:noFill/>
          <a:ln>
            <a:noFill/>
          </a:ln>
        </p:spPr>
      </p:pic>
    </p:spTree>
    <p:extLst>
      <p:ext uri="{BB962C8B-B14F-4D97-AF65-F5344CB8AC3E}">
        <p14:creationId xmlns:p14="http://schemas.microsoft.com/office/powerpoint/2010/main" val="3184408576"/>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t>Errors</a:t>
            </a:r>
            <a:endParaRPr lang="en-US" sz="3200" dirty="0"/>
          </a:p>
        </p:txBody>
      </p:sp>
      <p:sp>
        <p:nvSpPr>
          <p:cNvPr id="4" name="Slide Number Placeholder 3"/>
          <p:cNvSpPr>
            <a:spLocks noGrp="1"/>
          </p:cNvSpPr>
          <p:nvPr>
            <p:ph type="sldNum" sz="quarter" idx="4"/>
          </p:nvPr>
        </p:nvSpPr>
        <p:spPr/>
        <p:txBody>
          <a:bodyPr/>
          <a:lstStyle/>
          <a:p>
            <a:fld id="{B9CF2066-C172-C043-9656-E2597F9B5BE6}" type="slidenum">
              <a:rPr lang="en-US" smtClean="0"/>
              <a:pPr/>
              <a:t>36</a:t>
            </a:fld>
            <a:endParaRPr lang="en-US"/>
          </a:p>
        </p:txBody>
      </p:sp>
      <p:pic>
        <p:nvPicPr>
          <p:cNvPr id="3" name="Picture 2" descr="Box_Tech_Blog_»_Get_developer_hugs_with_rich_error_handling_in_your_API.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22483" y="1458114"/>
            <a:ext cx="7918763" cy="5102089"/>
          </a:xfrm>
          <a:prstGeom prst="rect">
            <a:avLst/>
          </a:prstGeom>
        </p:spPr>
      </p:pic>
      <p:pic>
        <p:nvPicPr>
          <p:cNvPr id="5" name="Picture 4" descr="Box_Tech_Blog_»_Get_developer_hugs_with_rich_error_handling_in_your_API.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8965" y="1458114"/>
            <a:ext cx="1384300" cy="812800"/>
          </a:xfrm>
          <a:prstGeom prst="rect">
            <a:avLst/>
          </a:prstGeom>
        </p:spPr>
      </p:pic>
    </p:spTree>
    <p:extLst>
      <p:ext uri="{BB962C8B-B14F-4D97-AF65-F5344CB8AC3E}">
        <p14:creationId xmlns:p14="http://schemas.microsoft.com/office/powerpoint/2010/main" val="3424156065"/>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t>SDKs</a:t>
            </a:r>
            <a:endParaRPr lang="en-US" sz="3200" dirty="0"/>
          </a:p>
        </p:txBody>
      </p:sp>
      <p:sp>
        <p:nvSpPr>
          <p:cNvPr id="4" name="Slide Number Placeholder 3"/>
          <p:cNvSpPr>
            <a:spLocks noGrp="1"/>
          </p:cNvSpPr>
          <p:nvPr>
            <p:ph type="sldNum" sz="quarter" idx="4"/>
          </p:nvPr>
        </p:nvSpPr>
        <p:spPr/>
        <p:txBody>
          <a:bodyPr/>
          <a:lstStyle/>
          <a:p>
            <a:fld id="{B9CF2066-C172-C043-9656-E2597F9B5BE6}" type="slidenum">
              <a:rPr lang="en-US" smtClean="0"/>
              <a:pPr/>
              <a:t>37</a:t>
            </a:fld>
            <a:endParaRPr lang="en-US"/>
          </a:p>
        </p:txBody>
      </p:sp>
      <p:pic>
        <p:nvPicPr>
          <p:cNvPr id="3" name="Picture 2"/>
          <p:cNvPicPr>
            <a:picLocks noChangeAspect="1"/>
          </p:cNvPicPr>
          <p:nvPr/>
        </p:nvPicPr>
        <p:blipFill>
          <a:blip r:embed="rId3"/>
          <a:stretch>
            <a:fillRect/>
          </a:stretch>
        </p:blipFill>
        <p:spPr>
          <a:xfrm>
            <a:off x="713101" y="1998110"/>
            <a:ext cx="2948598" cy="2948598"/>
          </a:xfrm>
          <a:prstGeom prst="rect">
            <a:avLst/>
          </a:prstGeom>
        </p:spPr>
      </p:pic>
      <p:pic>
        <p:nvPicPr>
          <p:cNvPr id="5" name="Picture 4"/>
          <p:cNvPicPr>
            <a:picLocks noChangeAspect="1"/>
          </p:cNvPicPr>
          <p:nvPr/>
        </p:nvPicPr>
        <p:blipFill>
          <a:blip r:embed="rId4"/>
          <a:stretch>
            <a:fillRect/>
          </a:stretch>
        </p:blipFill>
        <p:spPr>
          <a:xfrm>
            <a:off x="4561970" y="1998108"/>
            <a:ext cx="2948599" cy="2948599"/>
          </a:xfrm>
          <a:prstGeom prst="rect">
            <a:avLst/>
          </a:prstGeom>
        </p:spPr>
      </p:pic>
      <p:pic>
        <p:nvPicPr>
          <p:cNvPr id="6" name="Picture 5"/>
          <p:cNvPicPr>
            <a:picLocks noChangeAspect="1"/>
          </p:cNvPicPr>
          <p:nvPr/>
        </p:nvPicPr>
        <p:blipFill>
          <a:blip r:embed="rId5"/>
          <a:stretch>
            <a:fillRect/>
          </a:stretch>
        </p:blipFill>
        <p:spPr>
          <a:xfrm>
            <a:off x="7638871" y="1998110"/>
            <a:ext cx="3931464" cy="2948598"/>
          </a:xfrm>
          <a:prstGeom prst="rect">
            <a:avLst/>
          </a:prstGeom>
        </p:spPr>
      </p:pic>
    </p:spTree>
    <p:extLst>
      <p:ext uri="{BB962C8B-B14F-4D97-AF65-F5344CB8AC3E}">
        <p14:creationId xmlns:p14="http://schemas.microsoft.com/office/powerpoint/2010/main" val="1118044788"/>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t>Perfect is the enemy of done</a:t>
            </a:r>
            <a:endParaRPr lang="en-US" sz="3200" dirty="0"/>
          </a:p>
        </p:txBody>
      </p:sp>
      <p:sp>
        <p:nvSpPr>
          <p:cNvPr id="4" name="Slide Number Placeholder 3"/>
          <p:cNvSpPr>
            <a:spLocks noGrp="1"/>
          </p:cNvSpPr>
          <p:nvPr>
            <p:ph type="sldNum" sz="quarter" idx="4"/>
          </p:nvPr>
        </p:nvSpPr>
        <p:spPr/>
        <p:txBody>
          <a:bodyPr/>
          <a:lstStyle/>
          <a:p>
            <a:fld id="{B9CF2066-C172-C043-9656-E2597F9B5BE6}" type="slidenum">
              <a:rPr lang="en-US" smtClean="0"/>
              <a:pPr/>
              <a:t>38</a:t>
            </a:fld>
            <a:endParaRPr lang="en-US"/>
          </a:p>
        </p:txBody>
      </p:sp>
      <p:pic>
        <p:nvPicPr>
          <p:cNvPr id="3" name="Picture 2"/>
          <p:cNvPicPr>
            <a:picLocks noChangeAspect="1"/>
          </p:cNvPicPr>
          <p:nvPr/>
        </p:nvPicPr>
        <p:blipFill>
          <a:blip r:embed="rId3"/>
          <a:stretch>
            <a:fillRect/>
          </a:stretch>
        </p:blipFill>
        <p:spPr>
          <a:xfrm>
            <a:off x="3523072" y="1310986"/>
            <a:ext cx="4284851" cy="5547013"/>
          </a:xfrm>
          <a:prstGeom prst="rect">
            <a:avLst/>
          </a:prstGeom>
        </p:spPr>
      </p:pic>
    </p:spTree>
    <p:extLst>
      <p:ext uri="{BB962C8B-B14F-4D97-AF65-F5344CB8AC3E}">
        <p14:creationId xmlns:p14="http://schemas.microsoft.com/office/powerpoint/2010/main" val="820856359"/>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t>Questions</a:t>
            </a:r>
            <a:endParaRPr lang="en-US" sz="3200" dirty="0"/>
          </a:p>
        </p:txBody>
      </p:sp>
      <p:sp>
        <p:nvSpPr>
          <p:cNvPr id="4" name="Slide Number Placeholder 3"/>
          <p:cNvSpPr>
            <a:spLocks noGrp="1"/>
          </p:cNvSpPr>
          <p:nvPr>
            <p:ph type="sldNum" sz="quarter" idx="4"/>
          </p:nvPr>
        </p:nvSpPr>
        <p:spPr/>
        <p:txBody>
          <a:bodyPr/>
          <a:lstStyle/>
          <a:p>
            <a:fld id="{B9CF2066-C172-C043-9656-E2597F9B5BE6}" type="slidenum">
              <a:rPr lang="en-US" smtClean="0"/>
              <a:pPr/>
              <a:t>39</a:t>
            </a:fld>
            <a:endParaRPr lang="en-US"/>
          </a:p>
        </p:txBody>
      </p:sp>
      <p:sp>
        <p:nvSpPr>
          <p:cNvPr id="5" name="TextBox 4"/>
          <p:cNvSpPr txBox="1"/>
          <p:nvPr/>
        </p:nvSpPr>
        <p:spPr>
          <a:xfrm>
            <a:off x="2210675" y="1399255"/>
            <a:ext cx="9054371" cy="4042132"/>
          </a:xfrm>
          <a:prstGeom prst="rect">
            <a:avLst/>
          </a:prstGeom>
          <a:noFill/>
        </p:spPr>
        <p:txBody>
          <a:bodyPr wrap="square" rtlCol="0">
            <a:spAutoFit/>
          </a:bodyPr>
          <a:lstStyle/>
          <a:p>
            <a:pPr>
              <a:lnSpc>
                <a:spcPct val="200000"/>
              </a:lnSpc>
            </a:pPr>
            <a:r>
              <a:rPr lang="en-US" sz="4400" dirty="0" err="1"/>
              <a:t>rv@apigee.com</a:t>
            </a:r>
            <a:r>
              <a:rPr lang="en-US" sz="4400" dirty="0"/>
              <a:t>, @</a:t>
            </a:r>
            <a:r>
              <a:rPr lang="en-US" sz="4400" dirty="0" err="1"/>
              <a:t>ResourceVerb</a:t>
            </a:r>
            <a:endParaRPr lang="en-US" sz="4400" dirty="0"/>
          </a:p>
          <a:p>
            <a:pPr>
              <a:lnSpc>
                <a:spcPct val="200000"/>
              </a:lnSpc>
            </a:pPr>
            <a:r>
              <a:rPr lang="en-US" sz="4400" dirty="0" err="1" smtClean="0"/>
              <a:t>brian@apigee.com</a:t>
            </a:r>
            <a:r>
              <a:rPr lang="en-US" sz="4400" dirty="0" smtClean="0"/>
              <a:t>, @landlessness</a:t>
            </a:r>
          </a:p>
          <a:p>
            <a:pPr>
              <a:lnSpc>
                <a:spcPct val="200000"/>
              </a:lnSpc>
            </a:pPr>
            <a:r>
              <a:rPr lang="en-US" sz="4400" dirty="0" err="1" smtClean="0"/>
              <a:t>marsh@apigee.com</a:t>
            </a:r>
            <a:r>
              <a:rPr lang="en-US" sz="4400" dirty="0" smtClean="0"/>
              <a:t>, @earth2marsh</a:t>
            </a:r>
          </a:p>
        </p:txBody>
      </p:sp>
      <p:pic>
        <p:nvPicPr>
          <p:cNvPr id="6" name="Picture 5"/>
          <p:cNvPicPr>
            <a:picLocks noChangeAspect="1"/>
          </p:cNvPicPr>
          <p:nvPr/>
        </p:nvPicPr>
        <p:blipFill>
          <a:blip r:embed="rId3"/>
          <a:stretch>
            <a:fillRect/>
          </a:stretch>
        </p:blipFill>
        <p:spPr>
          <a:xfrm>
            <a:off x="919049" y="3304628"/>
            <a:ext cx="927100" cy="927100"/>
          </a:xfrm>
          <a:prstGeom prst="rect">
            <a:avLst/>
          </a:prstGeom>
        </p:spPr>
      </p:pic>
      <p:pic>
        <p:nvPicPr>
          <p:cNvPr id="7" name="Picture 6"/>
          <p:cNvPicPr>
            <a:picLocks noChangeAspect="1"/>
          </p:cNvPicPr>
          <p:nvPr/>
        </p:nvPicPr>
        <p:blipFill>
          <a:blip r:embed="rId4"/>
          <a:stretch>
            <a:fillRect/>
          </a:stretch>
        </p:blipFill>
        <p:spPr>
          <a:xfrm>
            <a:off x="919049" y="4663679"/>
            <a:ext cx="927100" cy="927100"/>
          </a:xfrm>
          <a:prstGeom prst="rect">
            <a:avLst/>
          </a:prstGeom>
        </p:spPr>
      </p:pic>
      <p:pic>
        <p:nvPicPr>
          <p:cNvPr id="8" name="Picture 7"/>
          <p:cNvPicPr>
            <a:picLocks noChangeAspect="1"/>
          </p:cNvPicPr>
          <p:nvPr/>
        </p:nvPicPr>
        <p:blipFill>
          <a:blip r:embed="rId5"/>
          <a:stretch>
            <a:fillRect/>
          </a:stretch>
        </p:blipFill>
        <p:spPr>
          <a:xfrm>
            <a:off x="919049" y="1945576"/>
            <a:ext cx="927100" cy="927100"/>
          </a:xfrm>
          <a:prstGeom prst="rect">
            <a:avLst/>
          </a:prstGeom>
          <a:ln w="12700" cap="rnd">
            <a:solidFill>
              <a:schemeClr val="tx1"/>
            </a:solidFill>
          </a:ln>
        </p:spPr>
      </p:pic>
    </p:spTree>
    <p:extLst>
      <p:ext uri="{BB962C8B-B14F-4D97-AF65-F5344CB8AC3E}">
        <p14:creationId xmlns:p14="http://schemas.microsoft.com/office/powerpoint/2010/main" val="1853764250"/>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t>How did we get here?</a:t>
            </a:r>
            <a:endParaRPr lang="en-US" sz="4000" dirty="0"/>
          </a:p>
        </p:txBody>
      </p:sp>
    </p:spTree>
    <p:extLst>
      <p:ext uri="{BB962C8B-B14F-4D97-AF65-F5344CB8AC3E}">
        <p14:creationId xmlns:p14="http://schemas.microsoft.com/office/powerpoint/2010/main" val="3203003116"/>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2"/>
          <p:cNvSpPr txBox="1">
            <a:spLocks/>
          </p:cNvSpPr>
          <p:nvPr/>
        </p:nvSpPr>
        <p:spPr>
          <a:xfrm>
            <a:off x="1974702" y="2613785"/>
            <a:ext cx="7728359" cy="872790"/>
          </a:xfrm>
          <a:prstGeom prst="rect">
            <a:avLst/>
          </a:prstGeom>
        </p:spPr>
        <p:txBody>
          <a:bodyPr>
            <a:noAutofit/>
          </a:bodyPr>
          <a:lstStyle>
            <a:lvl1pPr marL="342900" indent="-342900" algn="l" defTabSz="457200" rtl="0" eaLnBrk="1" latinLnBrk="0" hangingPunct="1">
              <a:spcBef>
                <a:spcPct val="20000"/>
              </a:spcBef>
              <a:buClr>
                <a:schemeClr val="tx2"/>
              </a:buClr>
              <a:buFont typeface="Arial"/>
              <a:buChar char="•"/>
              <a:defRPr sz="2000" kern="1200">
                <a:solidFill>
                  <a:schemeClr val="tx1"/>
                </a:solidFill>
                <a:latin typeface="Arial"/>
                <a:ea typeface="+mn-ea"/>
                <a:cs typeface="+mn-cs"/>
              </a:defRPr>
            </a:lvl1pPr>
            <a:lvl2pPr marL="742950" indent="-285750" algn="l" defTabSz="457200" rtl="0" eaLnBrk="1" latinLnBrk="0" hangingPunct="1">
              <a:spcBef>
                <a:spcPct val="20000"/>
              </a:spcBef>
              <a:buClr>
                <a:schemeClr val="tx2"/>
              </a:buClr>
              <a:buFont typeface="Arial"/>
              <a:buChar char="–"/>
              <a:defRPr sz="1800" kern="1200">
                <a:solidFill>
                  <a:schemeClr val="tx1"/>
                </a:solidFill>
                <a:latin typeface="Arial"/>
                <a:ea typeface="+mn-ea"/>
                <a:cs typeface="+mn-cs"/>
              </a:defRPr>
            </a:lvl2pPr>
            <a:lvl3pPr marL="1143000" indent="-228600" algn="l" defTabSz="457200" rtl="0" eaLnBrk="1" latinLnBrk="0" hangingPunct="1">
              <a:spcBef>
                <a:spcPct val="20000"/>
              </a:spcBef>
              <a:buClr>
                <a:schemeClr val="tx2"/>
              </a:buClr>
              <a:buFont typeface="Arial"/>
              <a:buChar char="•"/>
              <a:defRPr sz="1600" kern="1200">
                <a:solidFill>
                  <a:schemeClr val="tx1"/>
                </a:solidFill>
                <a:latin typeface="Arial"/>
                <a:ea typeface="+mn-ea"/>
                <a:cs typeface="+mn-cs"/>
              </a:defRPr>
            </a:lvl3pPr>
            <a:lvl4pPr marL="1600200" indent="-228600" algn="l" defTabSz="457200" rtl="0" eaLnBrk="1" latinLnBrk="0" hangingPunct="1">
              <a:spcBef>
                <a:spcPct val="20000"/>
              </a:spcBef>
              <a:buClr>
                <a:schemeClr val="tx2"/>
              </a:buClr>
              <a:buFont typeface="Arial"/>
              <a:buChar char="–"/>
              <a:defRPr sz="1600" kern="1200">
                <a:solidFill>
                  <a:schemeClr val="tx1"/>
                </a:solidFill>
                <a:latin typeface="Arial"/>
                <a:ea typeface="+mn-ea"/>
                <a:cs typeface="+mn-cs"/>
              </a:defRPr>
            </a:lvl4pPr>
            <a:lvl5pPr marL="2057400" indent="-228600" algn="l" defTabSz="457200" rtl="0" eaLnBrk="1" latinLnBrk="0" hangingPunct="1">
              <a:spcBef>
                <a:spcPct val="20000"/>
              </a:spcBef>
              <a:buClr>
                <a:schemeClr val="tx2"/>
              </a:buClr>
              <a:buFont typeface="Arial"/>
              <a:buChar char="»"/>
              <a:defRPr sz="1600" kern="1200">
                <a:solidFill>
                  <a:schemeClr val="tx1"/>
                </a:solidFill>
                <a:latin typeface="Arial"/>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buNone/>
            </a:pPr>
            <a:r>
              <a:rPr lang="en-US" sz="2800" dirty="0" smtClean="0">
                <a:solidFill>
                  <a:schemeClr val="bg2">
                    <a:lumMod val="50000"/>
                  </a:schemeClr>
                </a:solidFill>
              </a:rPr>
              <a:t>Marsh Gardiner, @earth2marsh</a:t>
            </a:r>
          </a:p>
          <a:p>
            <a:pPr marL="0" indent="0" algn="r">
              <a:buNone/>
            </a:pPr>
            <a:r>
              <a:rPr lang="en-US" sz="2800" dirty="0" smtClean="0">
                <a:solidFill>
                  <a:schemeClr val="bg2">
                    <a:lumMod val="50000"/>
                  </a:schemeClr>
                </a:solidFill>
              </a:rPr>
              <a:t>Brian </a:t>
            </a:r>
            <a:r>
              <a:rPr lang="en-US" sz="2800" dirty="0" err="1" smtClean="0">
                <a:solidFill>
                  <a:schemeClr val="bg2">
                    <a:lumMod val="50000"/>
                  </a:schemeClr>
                </a:solidFill>
              </a:rPr>
              <a:t>Mulloy</a:t>
            </a:r>
            <a:r>
              <a:rPr lang="en-US" sz="2800" dirty="0" smtClean="0">
                <a:solidFill>
                  <a:schemeClr val="bg2">
                    <a:lumMod val="50000"/>
                  </a:schemeClr>
                </a:solidFill>
              </a:rPr>
              <a:t>, @landlessness</a:t>
            </a:r>
          </a:p>
          <a:p>
            <a:pPr marL="0" indent="0" algn="r">
              <a:buNone/>
            </a:pPr>
            <a:endParaRPr lang="en-US" sz="2800" dirty="0">
              <a:solidFill>
                <a:schemeClr val="bg2">
                  <a:lumMod val="50000"/>
                </a:schemeClr>
              </a:solidFill>
            </a:endParaRPr>
          </a:p>
        </p:txBody>
      </p:sp>
      <p:sp>
        <p:nvSpPr>
          <p:cNvPr id="4" name="TextBox 3"/>
          <p:cNvSpPr txBox="1"/>
          <p:nvPr/>
        </p:nvSpPr>
        <p:spPr>
          <a:xfrm>
            <a:off x="4893424" y="1865547"/>
            <a:ext cx="4809376" cy="707886"/>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smtClean="0">
                <a:ln>
                  <a:noFill/>
                </a:ln>
                <a:solidFill>
                  <a:srgbClr val="FF4300"/>
                </a:solidFill>
                <a:effectLst/>
                <a:uLnTx/>
                <a:uFillTx/>
                <a:latin typeface="Arial"/>
                <a:ea typeface="+mj-ea"/>
                <a:cs typeface="+mj-cs"/>
              </a:rPr>
              <a:t>Thank you</a:t>
            </a:r>
            <a:endParaRPr lang="en-US" sz="4000" b="1" dirty="0">
              <a:latin typeface="Arial"/>
            </a:endParaRPr>
          </a:p>
        </p:txBody>
      </p:sp>
    </p:spTree>
    <p:extLst>
      <p:ext uri="{BB962C8B-B14F-4D97-AF65-F5344CB8AC3E}">
        <p14:creationId xmlns:p14="http://schemas.microsoft.com/office/powerpoint/2010/main" val="2447667616"/>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t>In the beginning…</a:t>
            </a:r>
            <a:endParaRPr lang="en-US" sz="3200" dirty="0"/>
          </a:p>
        </p:txBody>
      </p:sp>
      <p:sp>
        <p:nvSpPr>
          <p:cNvPr id="4" name="Slide Number Placeholder 3"/>
          <p:cNvSpPr>
            <a:spLocks noGrp="1"/>
          </p:cNvSpPr>
          <p:nvPr>
            <p:ph type="sldNum" sz="quarter" idx="4"/>
          </p:nvPr>
        </p:nvSpPr>
        <p:spPr/>
        <p:txBody>
          <a:bodyPr/>
          <a:lstStyle/>
          <a:p>
            <a:fld id="{B9CF2066-C172-C043-9656-E2597F9B5BE6}" type="slidenum">
              <a:rPr lang="en-US" smtClean="0"/>
              <a:pPr/>
              <a:t>5</a:t>
            </a:fld>
            <a:endParaRPr lang="en-US"/>
          </a:p>
        </p:txBody>
      </p:sp>
      <p:pic>
        <p:nvPicPr>
          <p:cNvPr id="3" name="Picture 2" descr="The_HTTP_Protocol_As_Implemented_In_W3.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395905"/>
            <a:ext cx="12179300" cy="4392093"/>
          </a:xfrm>
          <a:prstGeom prst="rect">
            <a:avLst/>
          </a:prstGeom>
        </p:spPr>
      </p:pic>
    </p:spTree>
    <p:extLst>
      <p:ext uri="{BB962C8B-B14F-4D97-AF65-F5344CB8AC3E}">
        <p14:creationId xmlns:p14="http://schemas.microsoft.com/office/powerpoint/2010/main" val="1605844331"/>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t>SOAP and XML-RPC</a:t>
            </a:r>
            <a:endParaRPr lang="en-US" sz="3200" dirty="0"/>
          </a:p>
        </p:txBody>
      </p:sp>
      <p:sp>
        <p:nvSpPr>
          <p:cNvPr id="4" name="Slide Number Placeholder 3"/>
          <p:cNvSpPr>
            <a:spLocks noGrp="1"/>
          </p:cNvSpPr>
          <p:nvPr>
            <p:ph type="sldNum" sz="quarter" idx="4"/>
          </p:nvPr>
        </p:nvSpPr>
        <p:spPr/>
        <p:txBody>
          <a:bodyPr/>
          <a:lstStyle/>
          <a:p>
            <a:fld id="{B9CF2066-C172-C043-9656-E2597F9B5BE6}" type="slidenum">
              <a:rPr lang="en-US" smtClean="0"/>
              <a:pPr/>
              <a:t>6</a:t>
            </a:fld>
            <a:endParaRPr lang="en-US"/>
          </a:p>
        </p:txBody>
      </p:sp>
      <p:pic>
        <p:nvPicPr>
          <p:cNvPr id="5" name="Picture 4" descr="XML-RPC_Specification.png"/>
          <p:cNvPicPr>
            <a:picLocks noChangeAspect="1"/>
          </p:cNvPicPr>
          <p:nvPr/>
        </p:nvPicPr>
        <p:blipFill rotWithShape="1">
          <a:blip r:embed="rId3">
            <a:extLst>
              <a:ext uri="{28A0092B-C50C-407E-A947-70E740481C1C}">
                <a14:useLocalDpi xmlns:a14="http://schemas.microsoft.com/office/drawing/2010/main" val="0"/>
              </a:ext>
            </a:extLst>
          </a:blip>
          <a:srcRect b="23812"/>
          <a:stretch/>
        </p:blipFill>
        <p:spPr>
          <a:xfrm>
            <a:off x="608965" y="3269171"/>
            <a:ext cx="8115888" cy="283464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 name="Picture 6" descr="draft-box-http-soap-00_-_SOAP__Simple_Object_Access_Protocol.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0788" y="1401107"/>
            <a:ext cx="10959547" cy="149078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656985430"/>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t>REST</a:t>
            </a:r>
            <a:endParaRPr lang="en-US" sz="3200" dirty="0"/>
          </a:p>
        </p:txBody>
      </p:sp>
      <p:sp>
        <p:nvSpPr>
          <p:cNvPr id="4" name="Slide Number Placeholder 3"/>
          <p:cNvSpPr>
            <a:spLocks noGrp="1"/>
          </p:cNvSpPr>
          <p:nvPr>
            <p:ph type="sldNum" sz="quarter" idx="4"/>
          </p:nvPr>
        </p:nvSpPr>
        <p:spPr/>
        <p:txBody>
          <a:bodyPr/>
          <a:lstStyle/>
          <a:p>
            <a:fld id="{B9CF2066-C172-C043-9656-E2597F9B5BE6}" type="slidenum">
              <a:rPr lang="en-US" smtClean="0"/>
              <a:pPr/>
              <a:t>7</a:t>
            </a:fld>
            <a:endParaRPr lang="en-US"/>
          </a:p>
        </p:txBody>
      </p:sp>
      <p:pic>
        <p:nvPicPr>
          <p:cNvPr id="8" name="Content Placeholder 7" descr="Architectural_Styles_and_the_Design_of_Network-based_Software_Architectures.png"/>
          <p:cNvPicPr>
            <a:picLocks noGrp="1" noChangeAspect="1"/>
          </p:cNvPicPr>
          <p:nvPr>
            <p:ph idx="1"/>
          </p:nvPr>
        </p:nvPicPr>
        <p:blipFill>
          <a:blip r:embed="rId3">
            <a:extLst>
              <a:ext uri="{28A0092B-C50C-407E-A947-70E740481C1C}">
                <a14:useLocalDpi xmlns:a14="http://schemas.microsoft.com/office/drawing/2010/main" val="0"/>
              </a:ext>
            </a:extLst>
          </a:blip>
          <a:srcRect l="-7255" r="-7255"/>
          <a:stretch>
            <a:fillRect/>
          </a:stretch>
        </p:blipFill>
        <p:spPr>
          <a:xfrm>
            <a:off x="456098" y="1269894"/>
            <a:ext cx="10961370" cy="4703415"/>
          </a:xfrm>
        </p:spPr>
      </p:pic>
    </p:spTree>
    <p:extLst>
      <p:ext uri="{BB962C8B-B14F-4D97-AF65-F5344CB8AC3E}">
        <p14:creationId xmlns:p14="http://schemas.microsoft.com/office/powerpoint/2010/main" val="831423574"/>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t>The rise of…</a:t>
            </a:r>
            <a:endParaRPr lang="en-US" sz="3200" dirty="0"/>
          </a:p>
        </p:txBody>
      </p:sp>
      <p:sp>
        <p:nvSpPr>
          <p:cNvPr id="3" name="Content Placeholder 2"/>
          <p:cNvSpPr>
            <a:spLocks noGrp="1"/>
          </p:cNvSpPr>
          <p:nvPr>
            <p:ph idx="1"/>
          </p:nvPr>
        </p:nvSpPr>
        <p:spPr>
          <a:xfrm>
            <a:off x="1420330" y="2005788"/>
            <a:ext cx="10961370" cy="4703415"/>
          </a:xfrm>
        </p:spPr>
        <p:txBody>
          <a:bodyPr>
            <a:normAutofit/>
          </a:bodyPr>
          <a:lstStyle/>
          <a:p>
            <a:r>
              <a:rPr lang="en-US" sz="4000" dirty="0" smtClean="0"/>
              <a:t>Software as a Service</a:t>
            </a:r>
          </a:p>
          <a:p>
            <a:r>
              <a:rPr lang="en-US" sz="4000" dirty="0" smtClean="0"/>
              <a:t>Web </a:t>
            </a:r>
            <a:r>
              <a:rPr lang="en-US" sz="4000" dirty="0" err="1" smtClean="0"/>
              <a:t>Mashups</a:t>
            </a:r>
            <a:endParaRPr lang="en-US" sz="4000" dirty="0" smtClean="0"/>
          </a:p>
          <a:p>
            <a:r>
              <a:rPr lang="en-US" sz="4000" dirty="0" smtClean="0"/>
              <a:t>Virtualization</a:t>
            </a:r>
          </a:p>
          <a:p>
            <a:r>
              <a:rPr lang="en-US" sz="4000" dirty="0" smtClean="0"/>
              <a:t>User Experience</a:t>
            </a:r>
          </a:p>
          <a:p>
            <a:r>
              <a:rPr lang="en-US" sz="4000" dirty="0" smtClean="0"/>
              <a:t>Mobile</a:t>
            </a:r>
          </a:p>
          <a:p>
            <a:endParaRPr lang="en-US" sz="4000" dirty="0"/>
          </a:p>
        </p:txBody>
      </p:sp>
      <p:sp>
        <p:nvSpPr>
          <p:cNvPr id="4" name="Slide Number Placeholder 3"/>
          <p:cNvSpPr>
            <a:spLocks noGrp="1"/>
          </p:cNvSpPr>
          <p:nvPr>
            <p:ph type="sldNum" sz="quarter" idx="4"/>
          </p:nvPr>
        </p:nvSpPr>
        <p:spPr/>
        <p:txBody>
          <a:bodyPr/>
          <a:lstStyle/>
          <a:p>
            <a:fld id="{B9CF2066-C172-C043-9656-E2597F9B5BE6}" type="slidenum">
              <a:rPr lang="en-US" smtClean="0"/>
              <a:pPr/>
              <a:t>8</a:t>
            </a:fld>
            <a:endParaRPr lang="en-US"/>
          </a:p>
        </p:txBody>
      </p:sp>
    </p:spTree>
    <p:extLst>
      <p:ext uri="{BB962C8B-B14F-4D97-AF65-F5344CB8AC3E}">
        <p14:creationId xmlns:p14="http://schemas.microsoft.com/office/powerpoint/2010/main" val="524608043"/>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t>Web </a:t>
            </a:r>
            <a:r>
              <a:rPr lang="en-US" sz="3200" dirty="0" err="1" smtClean="0"/>
              <a:t>vs</a:t>
            </a:r>
            <a:r>
              <a:rPr lang="en-US" sz="3200" dirty="0" smtClean="0"/>
              <a:t> App</a:t>
            </a:r>
            <a:endParaRPr lang="en-US" sz="3200" dirty="0"/>
          </a:p>
        </p:txBody>
      </p:sp>
      <p:sp>
        <p:nvSpPr>
          <p:cNvPr id="4" name="Slide Number Placeholder 3"/>
          <p:cNvSpPr>
            <a:spLocks noGrp="1"/>
          </p:cNvSpPr>
          <p:nvPr>
            <p:ph type="sldNum" sz="quarter" idx="4"/>
          </p:nvPr>
        </p:nvSpPr>
        <p:spPr/>
        <p:txBody>
          <a:bodyPr/>
          <a:lstStyle/>
          <a:p>
            <a:fld id="{B9CF2066-C172-C043-9656-E2597F9B5BE6}" type="slidenum">
              <a:rPr lang="en-US" smtClean="0"/>
              <a:pPr/>
              <a:t>9</a:t>
            </a:fld>
            <a:endParaRPr lang="en-US"/>
          </a:p>
        </p:txBody>
      </p:sp>
      <p:pic>
        <p:nvPicPr>
          <p:cNvPr id="6" name="Content Placeholder 5" descr="Google_Trends_-_Web_Search_interest__web__app_-_Worldwide__2004_-_present-2.png"/>
          <p:cNvPicPr>
            <a:picLocks noGrp="1" noChangeAspect="1"/>
          </p:cNvPicPr>
          <p:nvPr>
            <p:ph idx="1"/>
          </p:nvPr>
        </p:nvPicPr>
        <p:blipFill>
          <a:blip r:embed="rId3">
            <a:extLst>
              <a:ext uri="{28A0092B-C50C-407E-A947-70E740481C1C}">
                <a14:useLocalDpi xmlns:a14="http://schemas.microsoft.com/office/drawing/2010/main" val="0"/>
              </a:ext>
            </a:extLst>
          </a:blip>
          <a:srcRect l="-12109" r="-12109"/>
          <a:stretch>
            <a:fillRect/>
          </a:stretch>
        </p:blipFill>
        <p:spPr>
          <a:xfrm>
            <a:off x="44534" y="1211101"/>
            <a:ext cx="11385135" cy="4885248"/>
          </a:xfrm>
        </p:spPr>
      </p:pic>
    </p:spTree>
    <p:extLst>
      <p:ext uri="{BB962C8B-B14F-4D97-AF65-F5344CB8AC3E}">
        <p14:creationId xmlns:p14="http://schemas.microsoft.com/office/powerpoint/2010/main" val="984723320"/>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iloveAPIs_breakout_4-3">
  <a:themeElements>
    <a:clrScheme name="apigee_theme_colors">
      <a:dk1>
        <a:srgbClr val="686868"/>
      </a:dk1>
      <a:lt1>
        <a:sysClr val="window" lastClr="FFFFFF"/>
      </a:lt1>
      <a:dk2>
        <a:srgbClr val="FF4300"/>
      </a:dk2>
      <a:lt2>
        <a:srgbClr val="F1F2F2"/>
      </a:lt2>
      <a:accent1>
        <a:srgbClr val="D1D3D4"/>
      </a:accent1>
      <a:accent2>
        <a:srgbClr val="A7A9AC"/>
      </a:accent2>
      <a:accent3>
        <a:srgbClr val="6D6E71"/>
      </a:accent3>
      <a:accent4>
        <a:srgbClr val="494949"/>
      </a:accent4>
      <a:accent5>
        <a:srgbClr val="1C9AD6"/>
      </a:accent5>
      <a:accent6>
        <a:srgbClr val="179C4E"/>
      </a:accent6>
      <a:hlink>
        <a:srgbClr val="1B97D1"/>
      </a:hlink>
      <a:folHlink>
        <a:srgbClr val="064B7C"/>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4547</TotalTime>
  <Words>2801</Words>
  <Application>Microsoft Macintosh PowerPoint</Application>
  <PresentationFormat>Custom</PresentationFormat>
  <Paragraphs>351</Paragraphs>
  <Slides>40</Slides>
  <Notes>40</Notes>
  <HiddenSlides>0</HiddenSlides>
  <MMClips>0</MMClips>
  <ScaleCrop>false</ScaleCrop>
  <HeadingPairs>
    <vt:vector size="4" baseType="variant">
      <vt:variant>
        <vt:lpstr>Theme</vt:lpstr>
      </vt:variant>
      <vt:variant>
        <vt:i4>1</vt:i4>
      </vt:variant>
      <vt:variant>
        <vt:lpstr>Slide Titles</vt:lpstr>
      </vt:variant>
      <vt:variant>
        <vt:i4>40</vt:i4>
      </vt:variant>
    </vt:vector>
  </HeadingPairs>
  <TitlesOfParts>
    <vt:vector size="41" baseType="lpstr">
      <vt:lpstr>iloveAPIs_breakout_4-3</vt:lpstr>
      <vt:lpstr>Adoption-Centered API Design</vt:lpstr>
      <vt:lpstr>Integers as a Service</vt:lpstr>
      <vt:lpstr>Overview</vt:lpstr>
      <vt:lpstr>How did we get here?</vt:lpstr>
      <vt:lpstr>In the beginning…</vt:lpstr>
      <vt:lpstr>SOAP and XML-RPC</vt:lpstr>
      <vt:lpstr>REST</vt:lpstr>
      <vt:lpstr>The rise of…</vt:lpstr>
      <vt:lpstr>Web vs App</vt:lpstr>
      <vt:lpstr>Technology unlocks technology…</vt:lpstr>
      <vt:lpstr>Gehry vs Winnebago</vt:lpstr>
      <vt:lpstr>Where are we now?</vt:lpstr>
      <vt:lpstr>Refocusing API design</vt:lpstr>
      <vt:lpstr>Passion (and controversy)</vt:lpstr>
      <vt:lpstr>Design for adoption</vt:lpstr>
      <vt:lpstr>Resource</vt:lpstr>
      <vt:lpstr>Verb</vt:lpstr>
      <vt:lpstr>General philosophy</vt:lpstr>
      <vt:lpstr>Applying RV patterns</vt:lpstr>
      <vt:lpstr>Collections and entities</vt:lpstr>
      <vt:lpstr>Versions</vt:lpstr>
      <vt:lpstr>Query parameters</vt:lpstr>
      <vt:lpstr>Header parameters</vt:lpstr>
      <vt:lpstr>Conveniences</vt:lpstr>
      <vt:lpstr>Formats</vt:lpstr>
      <vt:lpstr>Formats</vt:lpstr>
      <vt:lpstr>Actions</vt:lpstr>
      <vt:lpstr>Authentication</vt:lpstr>
      <vt:lpstr>Dates</vt:lpstr>
      <vt:lpstr>Filters</vt:lpstr>
      <vt:lpstr>Pagination</vt:lpstr>
      <vt:lpstr>Pagination</vt:lpstr>
      <vt:lpstr>HATEOAS and the Hypermedia Constraint</vt:lpstr>
      <vt:lpstr>Hypermedia</vt:lpstr>
      <vt:lpstr>Great moments in mishandled error code history</vt:lpstr>
      <vt:lpstr>Errors</vt:lpstr>
      <vt:lpstr>SDKs</vt:lpstr>
      <vt:lpstr>Perfect is the enemy of done</vt:lpstr>
      <vt:lpstr>Questions</vt:lpstr>
      <vt:lpstr>PowerPoint Presentation</vt:lpstr>
    </vt:vector>
  </TitlesOfParts>
  <Company>The Opposite of Olives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Carole Jeung</dc:creator>
  <cp:lastModifiedBy>Marsh Gardiner</cp:lastModifiedBy>
  <cp:revision>265</cp:revision>
  <dcterms:created xsi:type="dcterms:W3CDTF">2013-08-05T18:46:25Z</dcterms:created>
  <dcterms:modified xsi:type="dcterms:W3CDTF">2013-11-12T22:43:22Z</dcterms:modified>
</cp:coreProperties>
</file>